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7" r:id="rId1"/>
    <p:sldMasterId id="2147483814" r:id="rId2"/>
  </p:sldMasterIdLst>
  <p:notesMasterIdLst>
    <p:notesMasterId r:id="rId30"/>
  </p:notesMasterIdLst>
  <p:sldIdLst>
    <p:sldId id="377" r:id="rId3"/>
    <p:sldId id="355" r:id="rId4"/>
    <p:sldId id="389" r:id="rId5"/>
    <p:sldId id="388" r:id="rId6"/>
    <p:sldId id="358" r:id="rId7"/>
    <p:sldId id="360" r:id="rId8"/>
    <p:sldId id="361" r:id="rId9"/>
    <p:sldId id="362" r:id="rId10"/>
    <p:sldId id="363" r:id="rId11"/>
    <p:sldId id="364" r:id="rId12"/>
    <p:sldId id="365" r:id="rId13"/>
    <p:sldId id="366" r:id="rId14"/>
    <p:sldId id="368" r:id="rId15"/>
    <p:sldId id="369" r:id="rId16"/>
    <p:sldId id="370" r:id="rId17"/>
    <p:sldId id="372" r:id="rId18"/>
    <p:sldId id="374" r:id="rId19"/>
    <p:sldId id="378" r:id="rId20"/>
    <p:sldId id="379" r:id="rId21"/>
    <p:sldId id="383" r:id="rId22"/>
    <p:sldId id="384" r:id="rId23"/>
    <p:sldId id="390" r:id="rId24"/>
    <p:sldId id="391" r:id="rId25"/>
    <p:sldId id="385" r:id="rId26"/>
    <p:sldId id="386" r:id="rId27"/>
    <p:sldId id="380" r:id="rId28"/>
    <p:sldId id="382" r:id="rId29"/>
  </p:sldIdLst>
  <p:sldSz cx="9144000" cy="6858000" type="screen4x3"/>
  <p:notesSz cx="6997700" cy="9283700"/>
  <p:defaultTextStyle>
    <a:defPPr>
      <a:defRPr lang="en-US"/>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40000"/>
    <a:srgbClr val="B0AC00"/>
    <a:srgbClr val="AC4600"/>
    <a:srgbClr val="B0B0B0"/>
    <a:srgbClr val="C0C0C0"/>
    <a:srgbClr val="FFFFCC"/>
    <a:srgbClr val="009900"/>
    <a:srgbClr val="9A25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057" autoAdjust="0"/>
    <p:restoredTop sz="93783" autoAdjust="0"/>
  </p:normalViewPr>
  <p:slideViewPr>
    <p:cSldViewPr>
      <p:cViewPr>
        <p:scale>
          <a:sx n="75" d="100"/>
          <a:sy n="75" d="100"/>
        </p:scale>
        <p:origin x="-888"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9.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2125" cy="463550"/>
          </a:xfrm>
          <a:prstGeom prst="rect">
            <a:avLst/>
          </a:prstGeom>
        </p:spPr>
        <p:txBody>
          <a:bodyPr vert="horz" lIns="91440" tIns="45720" rIns="91440" bIns="45720" rtlCol="0"/>
          <a:lstStyle>
            <a:lvl1pPr algn="l">
              <a:defRPr sz="1200">
                <a:latin typeface="Arial" charset="0"/>
              </a:defRPr>
            </a:lvl1pPr>
          </a:lstStyle>
          <a:p>
            <a:pPr>
              <a:defRPr/>
            </a:pPr>
            <a:endParaRPr lang="en-US"/>
          </a:p>
        </p:txBody>
      </p:sp>
      <p:sp>
        <p:nvSpPr>
          <p:cNvPr id="3" name="Date Placeholder 2"/>
          <p:cNvSpPr>
            <a:spLocks noGrp="1"/>
          </p:cNvSpPr>
          <p:nvPr>
            <p:ph type="dt" idx="1"/>
          </p:nvPr>
        </p:nvSpPr>
        <p:spPr>
          <a:xfrm>
            <a:off x="3963988" y="0"/>
            <a:ext cx="3032125" cy="463550"/>
          </a:xfrm>
          <a:prstGeom prst="rect">
            <a:avLst/>
          </a:prstGeom>
        </p:spPr>
        <p:txBody>
          <a:bodyPr vert="horz" lIns="91440" tIns="45720" rIns="91440" bIns="45720" rtlCol="0"/>
          <a:lstStyle>
            <a:lvl1pPr algn="r">
              <a:defRPr sz="1200">
                <a:latin typeface="Arial" charset="0"/>
              </a:defRPr>
            </a:lvl1pPr>
          </a:lstStyle>
          <a:p>
            <a:pPr>
              <a:defRPr/>
            </a:pPr>
            <a:fld id="{F2D83CA9-0232-4DEB-82CA-0528A7B11BE0}" type="datetimeFigureOut">
              <a:rPr lang="en-US"/>
              <a:pPr>
                <a:defRPr/>
              </a:pPr>
              <a:t>9/30/2013</a:t>
            </a:fld>
            <a:endParaRPr lang="en-US"/>
          </a:p>
        </p:txBody>
      </p:sp>
      <p:sp>
        <p:nvSpPr>
          <p:cNvPr id="4" name="Slide Image Placeholder 3"/>
          <p:cNvSpPr>
            <a:spLocks noGrp="1" noRot="1" noChangeAspect="1"/>
          </p:cNvSpPr>
          <p:nvPr>
            <p:ph type="sldImg" idx="2"/>
          </p:nvPr>
        </p:nvSpPr>
        <p:spPr>
          <a:xfrm>
            <a:off x="1177925" y="696913"/>
            <a:ext cx="4641850" cy="3481387"/>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700088" y="4410075"/>
            <a:ext cx="5597525" cy="4176713"/>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818563"/>
            <a:ext cx="3032125" cy="463550"/>
          </a:xfrm>
          <a:prstGeom prst="rect">
            <a:avLst/>
          </a:prstGeom>
        </p:spPr>
        <p:txBody>
          <a:bodyPr vert="horz" lIns="91440" tIns="45720" rIns="91440" bIns="45720" rtlCol="0" anchor="b"/>
          <a:lstStyle>
            <a:lvl1pPr algn="l">
              <a:defRPr sz="1200">
                <a:latin typeface="Arial" charset="0"/>
              </a:defRPr>
            </a:lvl1pPr>
          </a:lstStyle>
          <a:p>
            <a:pPr>
              <a:defRPr/>
            </a:pPr>
            <a:endParaRPr lang="en-US"/>
          </a:p>
        </p:txBody>
      </p:sp>
      <p:sp>
        <p:nvSpPr>
          <p:cNvPr id="7" name="Slide Number Placeholder 6"/>
          <p:cNvSpPr>
            <a:spLocks noGrp="1"/>
          </p:cNvSpPr>
          <p:nvPr>
            <p:ph type="sldNum" sz="quarter" idx="5"/>
          </p:nvPr>
        </p:nvSpPr>
        <p:spPr>
          <a:xfrm>
            <a:off x="3963988" y="8818563"/>
            <a:ext cx="3032125" cy="463550"/>
          </a:xfrm>
          <a:prstGeom prst="rect">
            <a:avLst/>
          </a:prstGeom>
        </p:spPr>
        <p:txBody>
          <a:bodyPr vert="horz" lIns="91440" tIns="45720" rIns="91440" bIns="45720" rtlCol="0" anchor="b"/>
          <a:lstStyle>
            <a:lvl1pPr algn="r">
              <a:defRPr sz="1200">
                <a:latin typeface="Arial" charset="0"/>
              </a:defRPr>
            </a:lvl1pPr>
          </a:lstStyle>
          <a:p>
            <a:pPr>
              <a:defRPr/>
            </a:pPr>
            <a:fld id="{D5EF3429-4521-4ACE-BF2F-05EB90B97BAC}" type="slidenum">
              <a:rPr lang="en-US"/>
              <a:pPr>
                <a:defRPr/>
              </a:pPr>
              <a:t>‹#›</a:t>
            </a:fld>
            <a:endParaRPr lang="en-US"/>
          </a:p>
        </p:txBody>
      </p:sp>
    </p:spTree>
    <p:extLst>
      <p:ext uri="{BB962C8B-B14F-4D97-AF65-F5344CB8AC3E}">
        <p14:creationId xmlns:p14="http://schemas.microsoft.com/office/powerpoint/2010/main" val="181216454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Rot="1" noChangeAspect="1" noTextEdit="1"/>
          </p:cNvSpPr>
          <p:nvPr>
            <p:ph type="sldImg"/>
          </p:nvPr>
        </p:nvSpPr>
        <p:spPr bwMode="auto">
          <a:noFill/>
          <a:ln>
            <a:solidFill>
              <a:srgbClr val="000000"/>
            </a:solidFill>
            <a:miter lim="800000"/>
            <a:headEnd/>
            <a:tailEnd/>
          </a:ln>
        </p:spPr>
      </p:sp>
      <p:sp>
        <p:nvSpPr>
          <p:cNvPr id="20483"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ln/>
        </p:spPr>
      </p:sp>
      <p:sp>
        <p:nvSpPr>
          <p:cNvPr id="64515" name="Notes Placeholder 2"/>
          <p:cNvSpPr>
            <a:spLocks noGrp="1"/>
          </p:cNvSpPr>
          <p:nvPr>
            <p:ph type="body" idx="1"/>
          </p:nvPr>
        </p:nvSpPr>
        <p:spPr>
          <a:noFill/>
          <a:ln/>
        </p:spPr>
        <p:txBody>
          <a:bodyPr/>
          <a:lstStyle/>
          <a:p>
            <a:pPr eaLnBrk="1" hangingPunct="1"/>
            <a:endParaRPr lang="en-US" smtClean="0">
              <a:latin typeface="Arial" pitchFamily="34" charset="0"/>
            </a:endParaRPr>
          </a:p>
        </p:txBody>
      </p:sp>
      <p:sp>
        <p:nvSpPr>
          <p:cNvPr id="64516" name="Slide Number Placeholder 3"/>
          <p:cNvSpPr>
            <a:spLocks noGrp="1"/>
          </p:cNvSpPr>
          <p:nvPr>
            <p:ph type="sldNum" sz="quarter" idx="5"/>
          </p:nvPr>
        </p:nvSpPr>
        <p:spPr>
          <a:noFill/>
        </p:spPr>
        <p:txBody>
          <a:bodyPr/>
          <a:lstStyle/>
          <a:p>
            <a:fld id="{F5B25E92-C903-44B4-9F99-6C70C80605D2}" type="slidenum">
              <a:rPr lang="en-US" smtClean="0">
                <a:latin typeface="Arial" pitchFamily="34" charset="0"/>
              </a:rPr>
              <a:pPr/>
              <a:t>5</a:t>
            </a:fld>
            <a:endParaRPr lang="en-US" smtClean="0">
              <a:latin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spect="1" noChangeArrowheads="1" noTextEdit="1"/>
          </p:cNvSpPr>
          <p:nvPr>
            <p:ph type="sldImg"/>
          </p:nvPr>
        </p:nvSpPr>
        <p:spPr>
          <a:ln/>
        </p:spPr>
      </p:sp>
      <p:sp>
        <p:nvSpPr>
          <p:cNvPr id="66563" name="Rectangle 3"/>
          <p:cNvSpPr>
            <a:spLocks noGrp="1" noChangeArrowheads="1"/>
          </p:cNvSpPr>
          <p:nvPr>
            <p:ph type="body" idx="1"/>
          </p:nvPr>
        </p:nvSpPr>
        <p:spPr>
          <a:noFill/>
          <a:ln/>
        </p:spPr>
        <p:txBody>
          <a:bodyPr>
            <a:normAutofit fontScale="85000" lnSpcReduction="20000"/>
          </a:bodyPr>
          <a:lstStyle/>
          <a:p>
            <a:pPr eaLnBrk="1" hangingPunct="1">
              <a:buFont typeface="Wingdings" pitchFamily="2" charset="2"/>
              <a:buChar char="ü"/>
            </a:pPr>
            <a:r>
              <a:rPr lang="en-US" sz="1600" dirty="0" smtClean="0">
                <a:solidFill>
                  <a:srgbClr val="008000"/>
                </a:solidFill>
                <a:latin typeface="Arial" pitchFamily="34" charset="0"/>
              </a:rPr>
              <a:t>Go to Slide 6 and describe how Level 1 and Level 2 target information are used to identify a dropped phone</a:t>
            </a:r>
          </a:p>
          <a:p>
            <a:pPr eaLnBrk="1" hangingPunct="1">
              <a:buFont typeface="Wingdings" pitchFamily="2" charset="2"/>
              <a:buChar char="v"/>
            </a:pPr>
            <a:r>
              <a:rPr lang="en-US" sz="1600" b="1" dirty="0" smtClean="0">
                <a:solidFill>
                  <a:srgbClr val="000099"/>
                </a:solidFill>
                <a:latin typeface="Arial" pitchFamily="34" charset="0"/>
              </a:rPr>
              <a:t>A Dropped Phone Report Will Be In Paragraph Form And Either Written Out In The Returned Email Or Attached With The Results As A Word File</a:t>
            </a:r>
          </a:p>
          <a:p>
            <a:pPr eaLnBrk="1" hangingPunct="1">
              <a:buFont typeface="Wingdings" pitchFamily="2" charset="2"/>
              <a:buChar char="v"/>
            </a:pPr>
            <a:r>
              <a:rPr lang="en-US" sz="1600" b="1" dirty="0" smtClean="0">
                <a:solidFill>
                  <a:srgbClr val="000099"/>
                </a:solidFill>
                <a:latin typeface="Arial" pitchFamily="34" charset="0"/>
              </a:rPr>
              <a:t>The Method For Identifying The Replacement Phone For The Dropped Phone Involves Careful Analysis Of The Developed Advanced Results</a:t>
            </a:r>
          </a:p>
          <a:p>
            <a:pPr eaLnBrk="1" hangingPunct="1">
              <a:buFont typeface="Wingdings" pitchFamily="2" charset="2"/>
              <a:buChar char="v"/>
            </a:pPr>
            <a:r>
              <a:rPr lang="en-US" sz="1600" b="1" dirty="0" smtClean="0">
                <a:solidFill>
                  <a:srgbClr val="000099"/>
                </a:solidFill>
                <a:latin typeface="Arial" pitchFamily="34" charset="0"/>
              </a:rPr>
              <a:t>By Systematically Grading The Common Calls Report And Scrutinizing The Date Ranges, Candidates For The Replacement Phone Are Ranked By Probability</a:t>
            </a:r>
          </a:p>
          <a:p>
            <a:pPr eaLnBrk="1" hangingPunct="1">
              <a:buFont typeface="Wingdings" pitchFamily="2" charset="2"/>
              <a:buChar char="ü"/>
            </a:pPr>
            <a:r>
              <a:rPr lang="en-US" sz="1600" dirty="0" smtClean="0">
                <a:solidFill>
                  <a:srgbClr val="008000"/>
                </a:solidFill>
                <a:latin typeface="Arial" pitchFamily="34" charset="0"/>
              </a:rPr>
              <a:t>Open Outlook Item “Good Dropped Phone Request”</a:t>
            </a:r>
          </a:p>
          <a:p>
            <a:pPr eaLnBrk="1" hangingPunct="1">
              <a:buFont typeface="Wingdings" pitchFamily="2" charset="2"/>
              <a:buChar char="ü"/>
            </a:pPr>
            <a:r>
              <a:rPr lang="en-US" sz="1600" dirty="0" smtClean="0">
                <a:solidFill>
                  <a:srgbClr val="008000"/>
                </a:solidFill>
                <a:latin typeface="Arial" pitchFamily="34" charset="0"/>
              </a:rPr>
              <a:t>Read Results Email describing the dropped phone analysis process</a:t>
            </a:r>
          </a:p>
          <a:p>
            <a:pPr eaLnBrk="1" hangingPunct="1">
              <a:buFont typeface="Wingdings" pitchFamily="2" charset="2"/>
              <a:buChar char="v"/>
            </a:pPr>
            <a:r>
              <a:rPr lang="en-US" sz="1600" b="1" dirty="0" smtClean="0">
                <a:solidFill>
                  <a:srgbClr val="000099"/>
                </a:solidFill>
                <a:latin typeface="Arial" pitchFamily="34" charset="0"/>
              </a:rPr>
              <a:t>The first obvious step would be to Subpoena Subscriber info for the newly identified replacement target number</a:t>
            </a:r>
          </a:p>
          <a:p>
            <a:pPr eaLnBrk="1" hangingPunct="1">
              <a:buFont typeface="Wingdings" pitchFamily="2" charset="2"/>
              <a:buChar char="v"/>
            </a:pPr>
            <a:r>
              <a:rPr lang="en-US" sz="1600" b="1" dirty="0" smtClean="0">
                <a:solidFill>
                  <a:srgbClr val="000099"/>
                </a:solidFill>
                <a:latin typeface="Arial" pitchFamily="34" charset="0"/>
              </a:rPr>
              <a:t>New Hemisphere request should follow for continued call activity as well as location information</a:t>
            </a:r>
          </a:p>
          <a:p>
            <a:pPr eaLnBrk="1" hangingPunct="1">
              <a:buFont typeface="Wingdings" pitchFamily="2" charset="2"/>
              <a:buChar char="Ø"/>
            </a:pPr>
            <a:r>
              <a:rPr lang="en-US" sz="1600" dirty="0" smtClean="0">
                <a:solidFill>
                  <a:srgbClr val="FF0000"/>
                </a:solidFill>
                <a:latin typeface="Arial" pitchFamily="34" charset="0"/>
              </a:rPr>
              <a:t>TRANSITION – Lets Review the covered material on dropped phones and then Review “Advanced Results Analysis”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Rot="1" noChangeAspect="1" noChangeArrowheads="1" noTextEdit="1"/>
          </p:cNvSpPr>
          <p:nvPr>
            <p:ph type="sldImg"/>
          </p:nvPr>
        </p:nvSpPr>
        <p:spPr>
          <a:ln/>
        </p:spPr>
      </p:sp>
      <p:sp>
        <p:nvSpPr>
          <p:cNvPr id="67587" name="Rectangle 3"/>
          <p:cNvSpPr>
            <a:spLocks noGrp="1" noChangeArrowheads="1"/>
          </p:cNvSpPr>
          <p:nvPr>
            <p:ph type="body" idx="1"/>
          </p:nvPr>
        </p:nvSpPr>
        <p:spPr>
          <a:noFill/>
          <a:ln/>
        </p:spPr>
        <p:txBody>
          <a:bodyPr>
            <a:normAutofit fontScale="85000" lnSpcReduction="20000"/>
          </a:bodyPr>
          <a:lstStyle/>
          <a:p>
            <a:pPr eaLnBrk="1" hangingPunct="1">
              <a:buFont typeface="Wingdings" pitchFamily="2" charset="2"/>
              <a:buChar char="ü"/>
            </a:pPr>
            <a:r>
              <a:rPr lang="en-US" sz="1600" dirty="0" smtClean="0">
                <a:solidFill>
                  <a:srgbClr val="008000"/>
                </a:solidFill>
                <a:latin typeface="Arial" pitchFamily="34" charset="0"/>
              </a:rPr>
              <a:t>Go to Slide 6 and describe how Level 1 and Level 2 target information are used to identify a dropped phone</a:t>
            </a:r>
          </a:p>
          <a:p>
            <a:pPr eaLnBrk="1" hangingPunct="1">
              <a:buFont typeface="Wingdings" pitchFamily="2" charset="2"/>
              <a:buChar char="v"/>
            </a:pPr>
            <a:r>
              <a:rPr lang="en-US" sz="1600" b="1" dirty="0" smtClean="0">
                <a:solidFill>
                  <a:srgbClr val="000099"/>
                </a:solidFill>
                <a:latin typeface="Arial" pitchFamily="34" charset="0"/>
              </a:rPr>
              <a:t>A Dropped Phone Report Will Be In Paragraph Form And Either Written Out In The Returned Email Or Attached With The Results As A Word File</a:t>
            </a:r>
          </a:p>
          <a:p>
            <a:pPr eaLnBrk="1" hangingPunct="1">
              <a:buFont typeface="Wingdings" pitchFamily="2" charset="2"/>
              <a:buChar char="v"/>
            </a:pPr>
            <a:r>
              <a:rPr lang="en-US" sz="1600" b="1" dirty="0" smtClean="0">
                <a:solidFill>
                  <a:srgbClr val="000099"/>
                </a:solidFill>
                <a:latin typeface="Arial" pitchFamily="34" charset="0"/>
              </a:rPr>
              <a:t>The Method For Identifying The Replacement Phone For The Dropped Phone Involves Careful Analysis Of The Developed Advanced Results</a:t>
            </a:r>
          </a:p>
          <a:p>
            <a:pPr eaLnBrk="1" hangingPunct="1">
              <a:buFont typeface="Wingdings" pitchFamily="2" charset="2"/>
              <a:buChar char="v"/>
            </a:pPr>
            <a:r>
              <a:rPr lang="en-US" sz="1600" b="1" dirty="0" smtClean="0">
                <a:solidFill>
                  <a:srgbClr val="000099"/>
                </a:solidFill>
                <a:latin typeface="Arial" pitchFamily="34" charset="0"/>
              </a:rPr>
              <a:t>By Systematically Grading The Common Calls Report And Scrutinizing The Date Ranges, Candidates For The Replacement Phone Are Ranked By Probability</a:t>
            </a:r>
          </a:p>
          <a:p>
            <a:pPr eaLnBrk="1" hangingPunct="1">
              <a:buFont typeface="Wingdings" pitchFamily="2" charset="2"/>
              <a:buChar char="ü"/>
            </a:pPr>
            <a:r>
              <a:rPr lang="en-US" sz="1600" dirty="0" smtClean="0">
                <a:solidFill>
                  <a:srgbClr val="008000"/>
                </a:solidFill>
                <a:latin typeface="Arial" pitchFamily="34" charset="0"/>
              </a:rPr>
              <a:t>Open Outlook Item “Good Dropped Phone Request”</a:t>
            </a:r>
          </a:p>
          <a:p>
            <a:pPr eaLnBrk="1" hangingPunct="1">
              <a:buFont typeface="Wingdings" pitchFamily="2" charset="2"/>
              <a:buChar char="ü"/>
            </a:pPr>
            <a:r>
              <a:rPr lang="en-US" sz="1600" dirty="0" smtClean="0">
                <a:solidFill>
                  <a:srgbClr val="008000"/>
                </a:solidFill>
                <a:latin typeface="Arial" pitchFamily="34" charset="0"/>
              </a:rPr>
              <a:t>Read Results Email describing the dropped phone analysis process</a:t>
            </a:r>
          </a:p>
          <a:p>
            <a:pPr eaLnBrk="1" hangingPunct="1">
              <a:buFont typeface="Wingdings" pitchFamily="2" charset="2"/>
              <a:buChar char="v"/>
            </a:pPr>
            <a:r>
              <a:rPr lang="en-US" sz="1600" b="1" dirty="0" smtClean="0">
                <a:solidFill>
                  <a:srgbClr val="000099"/>
                </a:solidFill>
                <a:latin typeface="Arial" pitchFamily="34" charset="0"/>
              </a:rPr>
              <a:t>The first obvious step would be to Subpoena Subscriber info for the newly identified replacement target number</a:t>
            </a:r>
          </a:p>
          <a:p>
            <a:pPr eaLnBrk="1" hangingPunct="1">
              <a:buFont typeface="Wingdings" pitchFamily="2" charset="2"/>
              <a:buChar char="v"/>
            </a:pPr>
            <a:r>
              <a:rPr lang="en-US" sz="1600" b="1" dirty="0" smtClean="0">
                <a:solidFill>
                  <a:srgbClr val="000099"/>
                </a:solidFill>
                <a:latin typeface="Arial" pitchFamily="34" charset="0"/>
              </a:rPr>
              <a:t>New Hemisphere request should follow for continued call activity as well as location information</a:t>
            </a:r>
          </a:p>
          <a:p>
            <a:pPr eaLnBrk="1" hangingPunct="1">
              <a:buFont typeface="Wingdings" pitchFamily="2" charset="2"/>
              <a:buChar char="Ø"/>
            </a:pPr>
            <a:r>
              <a:rPr lang="en-US" sz="1600" dirty="0" smtClean="0">
                <a:solidFill>
                  <a:srgbClr val="FF0000"/>
                </a:solidFill>
                <a:latin typeface="Arial" pitchFamily="34" charset="0"/>
              </a:rPr>
              <a:t>TRANSITION – Lets Review the covered material on dropped phones and then Review “Advanced Results Analysis”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Rot="1" noChangeAspect="1" noChangeArrowheads="1" noTextEdit="1"/>
          </p:cNvSpPr>
          <p:nvPr>
            <p:ph type="sldImg"/>
          </p:nvPr>
        </p:nvSpPr>
        <p:spPr bwMode="auto">
          <a:xfrm>
            <a:off x="1181100" y="696913"/>
            <a:ext cx="4637088" cy="3479800"/>
          </a:xfrm>
          <a:noFill/>
          <a:ln>
            <a:solidFill>
              <a:srgbClr val="000000"/>
            </a:solidFill>
            <a:miter lim="800000"/>
            <a:headEnd/>
            <a:tailEnd/>
          </a:ln>
        </p:spPr>
      </p:sp>
      <p:sp>
        <p:nvSpPr>
          <p:cNvPr id="21507" name="Rectangle 3"/>
          <p:cNvSpPr>
            <a:spLocks noGrp="1" noChangeArrowheads="1"/>
          </p:cNvSpPr>
          <p:nvPr>
            <p:ph type="body" idx="1"/>
          </p:nvPr>
        </p:nvSpPr>
        <p:spPr bwMode="auto">
          <a:xfrm>
            <a:off x="698500" y="4408488"/>
            <a:ext cx="5600700" cy="4178300"/>
          </a:xfrm>
          <a:noFill/>
        </p:spPr>
        <p:txBody>
          <a:bodyPr wrap="square" lIns="92991" tIns="46496" rIns="92991" bIns="46496" numCol="1" anchor="t" anchorCtr="0" compatLnSpc="1">
            <a:prstTxWarp prst="textNoShape">
              <a:avLst/>
            </a:prstTxWarp>
          </a:bodyPr>
          <a:lstStyle/>
          <a:p>
            <a:pPr eaLnBrk="1" hangingPunct="1"/>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Rot="1" noChangeAspect="1" noTextEdit="1"/>
          </p:cNvSpPr>
          <p:nvPr>
            <p:ph type="sldImg"/>
          </p:nvPr>
        </p:nvSpPr>
        <p:spPr bwMode="auto">
          <a:noFill/>
          <a:ln>
            <a:solidFill>
              <a:srgbClr val="000000"/>
            </a:solidFill>
            <a:miter lim="800000"/>
            <a:headEnd/>
            <a:tailEnd/>
          </a:ln>
        </p:spPr>
      </p:sp>
      <p:sp>
        <p:nvSpPr>
          <p:cNvPr id="22531"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Rot="1" noChangeAspect="1" noTextEdit="1"/>
          </p:cNvSpPr>
          <p:nvPr>
            <p:ph type="sldImg"/>
          </p:nvPr>
        </p:nvSpPr>
        <p:spPr bwMode="auto">
          <a:noFill/>
          <a:ln>
            <a:solidFill>
              <a:srgbClr val="000000"/>
            </a:solidFill>
            <a:miter lim="800000"/>
            <a:headEnd/>
            <a:tailEnd/>
          </a:ln>
        </p:spPr>
      </p:sp>
      <p:sp>
        <p:nvSpPr>
          <p:cNvPr id="23555"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Rot="1" noChangeAspect="1" noTextEdit="1"/>
          </p:cNvSpPr>
          <p:nvPr>
            <p:ph type="sldImg"/>
          </p:nvPr>
        </p:nvSpPr>
        <p:spPr bwMode="auto">
          <a:noFill/>
          <a:ln>
            <a:solidFill>
              <a:srgbClr val="000000"/>
            </a:solidFill>
            <a:miter lim="800000"/>
            <a:headEnd/>
            <a:tailEnd/>
          </a:ln>
        </p:spPr>
      </p:sp>
      <p:sp>
        <p:nvSpPr>
          <p:cNvPr id="25603"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TextEdit="1"/>
          </p:cNvSpPr>
          <p:nvPr>
            <p:ph type="sldImg"/>
          </p:nvPr>
        </p:nvSpPr>
        <p:spPr bwMode="auto">
          <a:noFill/>
          <a:ln>
            <a:solidFill>
              <a:srgbClr val="000000"/>
            </a:solidFill>
            <a:miter lim="800000"/>
            <a:headEnd/>
            <a:tailEnd/>
          </a:ln>
        </p:spPr>
      </p:sp>
      <p:sp>
        <p:nvSpPr>
          <p:cNvPr id="27651"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Rot="1" noChangeAspect="1" noTextEdit="1"/>
          </p:cNvSpPr>
          <p:nvPr>
            <p:ph type="sldImg"/>
          </p:nvPr>
        </p:nvSpPr>
        <p:spPr bwMode="auto">
          <a:noFill/>
          <a:ln>
            <a:solidFill>
              <a:srgbClr val="000000"/>
            </a:solidFill>
            <a:miter lim="800000"/>
            <a:headEnd/>
            <a:tailEnd/>
          </a:ln>
        </p:spPr>
      </p:sp>
      <p:sp>
        <p:nvSpPr>
          <p:cNvPr id="21507"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p:spPr>
      </p:sp>
      <p:sp>
        <p:nvSpPr>
          <p:cNvPr id="2969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2970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C53543F-2390-4B77-BB7C-2CADDEBE8334}" type="slidenum">
              <a:rPr lang="en-US" smtClean="0"/>
              <a:pPr/>
              <a:t>19</a:t>
            </a:fld>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p:spPr>
        <p:txBody>
          <a:bodyPr/>
          <a:lstStyle/>
          <a:p>
            <a:fld id="{4235AB0E-55B6-44CD-9A41-0BAE1DEFB292}" type="slidenum">
              <a:rPr lang="en-US" smtClean="0"/>
              <a:pPr/>
              <a:t>20</a:t>
            </a:fld>
            <a:endParaRPr lang="en-US" smtClean="0"/>
          </a:p>
        </p:txBody>
      </p:sp>
      <p:sp>
        <p:nvSpPr>
          <p:cNvPr id="23555" name="Rectangle 2"/>
          <p:cNvSpPr>
            <a:spLocks noGrp="1" noRot="1" noChangeAspect="1" noChangeArrowheads="1" noTextEdit="1"/>
          </p:cNvSpPr>
          <p:nvPr>
            <p:ph type="sldImg"/>
          </p:nvPr>
        </p:nvSpPr>
        <p:spPr>
          <a:xfrm>
            <a:off x="1179513" y="696913"/>
            <a:ext cx="4641850" cy="3481387"/>
          </a:xfrm>
          <a:ln/>
        </p:spPr>
      </p:sp>
      <p:sp>
        <p:nvSpPr>
          <p:cNvPr id="23556" name="Rectangle 3"/>
          <p:cNvSpPr>
            <a:spLocks noGrp="1" noChangeArrowheads="1"/>
          </p:cNvSpPr>
          <p:nvPr>
            <p:ph type="body" idx="1"/>
          </p:nvPr>
        </p:nvSpPr>
        <p:spPr>
          <a:noFill/>
          <a:ln/>
        </p:spPr>
        <p:txBody>
          <a:bodyPr lIns="92986" tIns="46494" rIns="92986" bIns="46494"/>
          <a:lstStyle/>
          <a:p>
            <a:pPr eaLnBrk="1" hangingPunct="1"/>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p:spPr>
      </p:sp>
      <p:sp>
        <p:nvSpPr>
          <p:cNvPr id="2969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2970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C53543F-2390-4B77-BB7C-2CADDEBE8334}" type="slidenum">
              <a:rPr lang="en-US" smtClean="0"/>
              <a:pPr/>
              <a:t>21</a:t>
            </a:fld>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34AD24F3-58F2-4315-A207-510760E833B3}" type="slidenum">
              <a:rPr lang="en-US" smtClean="0"/>
              <a:pPr/>
              <a:t>22</a:t>
            </a:fld>
            <a:endParaRPr lang="en-US" smtClean="0"/>
          </a:p>
        </p:txBody>
      </p:sp>
      <p:sp>
        <p:nvSpPr>
          <p:cNvPr id="22531" name="Rectangle 2"/>
          <p:cNvSpPr>
            <a:spLocks noGrp="1" noRot="1" noChangeAspect="1" noChangeArrowheads="1" noTextEdit="1"/>
          </p:cNvSpPr>
          <p:nvPr>
            <p:ph type="sldImg"/>
          </p:nvPr>
        </p:nvSpPr>
        <p:spPr bwMode="auto">
          <a:xfrm>
            <a:off x="1179513" y="696913"/>
            <a:ext cx="4641850" cy="3481387"/>
          </a:xfrm>
          <a:noFill/>
          <a:ln>
            <a:solidFill>
              <a:srgbClr val="000000"/>
            </a:solidFill>
            <a:miter lim="800000"/>
            <a:headEnd/>
            <a:tailEnd/>
          </a:ln>
        </p:spPr>
      </p:sp>
      <p:sp>
        <p:nvSpPr>
          <p:cNvPr id="22532" name="Rectangle 3"/>
          <p:cNvSpPr>
            <a:spLocks noGrp="1" noChangeArrowheads="1"/>
          </p:cNvSpPr>
          <p:nvPr>
            <p:ph type="body" idx="1"/>
          </p:nvPr>
        </p:nvSpPr>
        <p:spPr bwMode="auto">
          <a:noFill/>
        </p:spPr>
        <p:txBody>
          <a:bodyPr wrap="square" lIns="92986" tIns="46494" rIns="92986" bIns="46494" numCol="1" anchor="t" anchorCtr="0" compatLnSpc="1">
            <a:prstTxWarp prst="textNoShape">
              <a:avLst/>
            </a:prstTxWarp>
          </a:bodyPr>
          <a:lstStyle/>
          <a:p>
            <a:pPr eaLnBrk="1" hangingPunct="1"/>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09621CCB-A5F5-48F7-B011-194C839588B4}" type="slidenum">
              <a:rPr lang="en-US" smtClean="0"/>
              <a:pPr/>
              <a:t>23</a:t>
            </a:fld>
            <a:endParaRPr lang="en-US" smtClean="0"/>
          </a:p>
        </p:txBody>
      </p:sp>
      <p:sp>
        <p:nvSpPr>
          <p:cNvPr id="23555" name="Rectangle 2"/>
          <p:cNvSpPr>
            <a:spLocks noGrp="1" noRot="1" noChangeAspect="1" noChangeArrowheads="1" noTextEdit="1"/>
          </p:cNvSpPr>
          <p:nvPr>
            <p:ph type="sldImg"/>
          </p:nvPr>
        </p:nvSpPr>
        <p:spPr bwMode="auto">
          <a:xfrm>
            <a:off x="1179513" y="696913"/>
            <a:ext cx="4641850" cy="3481387"/>
          </a:xfrm>
          <a:noFill/>
          <a:ln>
            <a:solidFill>
              <a:srgbClr val="000000"/>
            </a:solidFill>
            <a:miter lim="800000"/>
            <a:headEnd/>
            <a:tailEnd/>
          </a:ln>
        </p:spPr>
      </p:sp>
      <p:sp>
        <p:nvSpPr>
          <p:cNvPr id="23556" name="Rectangle 3"/>
          <p:cNvSpPr>
            <a:spLocks noGrp="1" noChangeArrowheads="1"/>
          </p:cNvSpPr>
          <p:nvPr>
            <p:ph type="body" idx="1"/>
          </p:nvPr>
        </p:nvSpPr>
        <p:spPr bwMode="auto">
          <a:noFill/>
        </p:spPr>
        <p:txBody>
          <a:bodyPr wrap="square" lIns="92986" tIns="46494" rIns="92986" bIns="46494" numCol="1" anchor="t" anchorCtr="0" compatLnSpc="1">
            <a:prstTxWarp prst="textNoShape">
              <a:avLst/>
            </a:prstTxWarp>
          </a:bodyPr>
          <a:lstStyle/>
          <a:p>
            <a:pPr eaLnBrk="1" hangingPunct="1"/>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FA7D37CE-3C75-411A-8CFD-9BCC0C3E1D70}" type="slidenum">
              <a:rPr lang="en-US" smtClean="0"/>
              <a:pPr/>
              <a:t>24</a:t>
            </a:fld>
            <a:endParaRPr lang="en-US" smtClean="0"/>
          </a:p>
        </p:txBody>
      </p:sp>
      <p:sp>
        <p:nvSpPr>
          <p:cNvPr id="28675" name="Rectangle 2"/>
          <p:cNvSpPr>
            <a:spLocks noGrp="1" noRot="1" noChangeAspect="1" noChangeArrowheads="1" noTextEdit="1"/>
          </p:cNvSpPr>
          <p:nvPr>
            <p:ph type="sldImg"/>
          </p:nvPr>
        </p:nvSpPr>
        <p:spPr bwMode="auto">
          <a:xfrm>
            <a:off x="1179513" y="696913"/>
            <a:ext cx="4641850" cy="3481387"/>
          </a:xfrm>
          <a:noFill/>
          <a:ln>
            <a:solidFill>
              <a:srgbClr val="000000"/>
            </a:solidFill>
            <a:miter lim="800000"/>
            <a:headEnd/>
            <a:tailEnd/>
          </a:ln>
        </p:spPr>
      </p:sp>
      <p:sp>
        <p:nvSpPr>
          <p:cNvPr id="28676" name="Rectangle 3"/>
          <p:cNvSpPr>
            <a:spLocks noGrp="1" noChangeArrowheads="1"/>
          </p:cNvSpPr>
          <p:nvPr>
            <p:ph type="body" idx="1"/>
          </p:nvPr>
        </p:nvSpPr>
        <p:spPr bwMode="auto">
          <a:noFill/>
        </p:spPr>
        <p:txBody>
          <a:bodyPr wrap="square" lIns="92986" tIns="46494" rIns="92986" bIns="46494" numCol="1" anchor="t" anchorCtr="0" compatLnSpc="1">
            <a:prstTxWarp prst="textNoShape">
              <a:avLst/>
            </a:prstTxWarp>
          </a:bodyPr>
          <a:lstStyle/>
          <a:p>
            <a:pPr eaLnBrk="1" hangingPunct="1"/>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15423BF1-785D-442E-A0A5-84E6183D361A}" type="slidenum">
              <a:rPr lang="en-US" smtClean="0"/>
              <a:pPr/>
              <a:t>25</a:t>
            </a:fld>
            <a:endParaRPr lang="en-US" smtClean="0"/>
          </a:p>
        </p:txBody>
      </p:sp>
      <p:sp>
        <p:nvSpPr>
          <p:cNvPr id="27651" name="Rectangle 2"/>
          <p:cNvSpPr>
            <a:spLocks noGrp="1" noRot="1" noChangeAspect="1" noChangeArrowheads="1" noTextEdit="1"/>
          </p:cNvSpPr>
          <p:nvPr>
            <p:ph type="sldImg"/>
          </p:nvPr>
        </p:nvSpPr>
        <p:spPr bwMode="auto">
          <a:xfrm>
            <a:off x="1179513" y="696913"/>
            <a:ext cx="4641850" cy="3481387"/>
          </a:xfrm>
          <a:noFill/>
          <a:ln>
            <a:solidFill>
              <a:srgbClr val="000000"/>
            </a:solidFill>
            <a:miter lim="800000"/>
            <a:headEnd/>
            <a:tailEnd/>
          </a:ln>
        </p:spPr>
      </p:sp>
      <p:sp>
        <p:nvSpPr>
          <p:cNvPr id="27652" name="Rectangle 3"/>
          <p:cNvSpPr>
            <a:spLocks noGrp="1" noChangeArrowheads="1"/>
          </p:cNvSpPr>
          <p:nvPr>
            <p:ph type="body" idx="1"/>
          </p:nvPr>
        </p:nvSpPr>
        <p:spPr bwMode="auto">
          <a:noFill/>
        </p:spPr>
        <p:txBody>
          <a:bodyPr wrap="square" lIns="92986" tIns="46494" rIns="92986" bIns="46494" numCol="1" anchor="t" anchorCtr="0" compatLnSpc="1">
            <a:prstTxWarp prst="textNoShape">
              <a:avLst/>
            </a:prstTxWarp>
          </a:bodyPr>
          <a:lstStyle/>
          <a:p>
            <a:pPr eaLnBrk="1" hangingPunct="1"/>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B50024AA-FB6F-4171-AC86-2FA87F918879}" type="slidenum">
              <a:rPr lang="en-US" smtClean="0"/>
              <a:pPr/>
              <a:t>26</a:t>
            </a:fld>
            <a:endParaRPr lang="en-US" smtClean="0"/>
          </a:p>
        </p:txBody>
      </p:sp>
      <p:sp>
        <p:nvSpPr>
          <p:cNvPr id="30723" name="Rectangle 2"/>
          <p:cNvSpPr>
            <a:spLocks noGrp="1" noRot="1" noChangeAspect="1" noChangeArrowheads="1" noTextEdit="1"/>
          </p:cNvSpPr>
          <p:nvPr>
            <p:ph type="sldImg"/>
          </p:nvPr>
        </p:nvSpPr>
        <p:spPr bwMode="auto">
          <a:xfrm>
            <a:off x="1179513" y="696913"/>
            <a:ext cx="4641850" cy="3481387"/>
          </a:xfrm>
          <a:noFill/>
          <a:ln>
            <a:solidFill>
              <a:srgbClr val="000000"/>
            </a:solidFill>
            <a:miter lim="800000"/>
            <a:headEnd/>
            <a:tailEnd/>
          </a:ln>
        </p:spPr>
      </p:sp>
      <p:sp>
        <p:nvSpPr>
          <p:cNvPr id="30724" name="Rectangle 3"/>
          <p:cNvSpPr>
            <a:spLocks noGrp="1" noChangeArrowheads="1"/>
          </p:cNvSpPr>
          <p:nvPr>
            <p:ph type="body" idx="1"/>
          </p:nvPr>
        </p:nvSpPr>
        <p:spPr bwMode="auto">
          <a:noFill/>
        </p:spPr>
        <p:txBody>
          <a:bodyPr wrap="square" lIns="92986" tIns="46494" rIns="92986" bIns="46494" numCol="1" anchor="t" anchorCtr="0" compatLnSpc="1">
            <a:prstTxWarp prst="textNoShape">
              <a:avLst/>
            </a:prstTxWarp>
          </a:bodyPr>
          <a:lstStyle/>
          <a:p>
            <a:pPr eaLnBrk="1" hangingPunct="1"/>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256F2C55-D2DC-4B55-A805-8DF7DE9D2BFE}" type="slidenum">
              <a:rPr lang="en-US" smtClean="0"/>
              <a:pPr/>
              <a:t>27</a:t>
            </a:fld>
            <a:endParaRPr lang="en-US" smtClean="0"/>
          </a:p>
        </p:txBody>
      </p:sp>
      <p:sp>
        <p:nvSpPr>
          <p:cNvPr id="3277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2772"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Rectangle 16"/>
          <p:cNvSpPr>
            <a:spLocks noChangeArrowheads="1"/>
          </p:cNvSpPr>
          <p:nvPr/>
        </p:nvSpPr>
        <p:spPr bwMode="auto">
          <a:xfrm>
            <a:off x="457200" y="277813"/>
            <a:ext cx="8229600" cy="1627187"/>
          </a:xfrm>
          <a:prstGeom prst="rect">
            <a:avLst/>
          </a:prstGeom>
          <a:noFill/>
          <a:ln w="9525">
            <a:noFill/>
            <a:miter lim="800000"/>
            <a:headEnd/>
            <a:tailEnd/>
          </a:ln>
          <a:effectLst/>
        </p:spPr>
        <p:txBody>
          <a:bodyPr/>
          <a:lstStyle/>
          <a:p>
            <a:pPr algn="ctr">
              <a:defRPr/>
            </a:pPr>
            <a:r>
              <a:rPr lang="en-US" altLang="en-US" sz="5000" b="1" dirty="0" smtClean="0">
                <a:solidFill>
                  <a:srgbClr val="000000"/>
                </a:solidFill>
                <a:latin typeface="Rockwell" pitchFamily="18" charset="0"/>
              </a:rPr>
              <a:t>Los Angeles </a:t>
            </a:r>
            <a:r>
              <a:rPr lang="en-US" altLang="en-US" sz="5000" b="1" dirty="0">
                <a:solidFill>
                  <a:srgbClr val="000000"/>
                </a:solidFill>
                <a:latin typeface="Rockwell" pitchFamily="18" charset="0"/>
              </a:rPr>
              <a:t>Hemisphere</a:t>
            </a:r>
          </a:p>
          <a:p>
            <a:pPr algn="ctr">
              <a:defRPr/>
            </a:pPr>
            <a:r>
              <a:rPr lang="en-US" altLang="en-US" sz="3000" b="1" dirty="0">
                <a:solidFill>
                  <a:srgbClr val="000000"/>
                </a:solidFill>
                <a:latin typeface="Rockwell" pitchFamily="18" charset="0"/>
              </a:rPr>
              <a:t>LAW ENFORCEMENT SENSITIVE</a:t>
            </a:r>
          </a:p>
        </p:txBody>
      </p:sp>
      <p:sp>
        <p:nvSpPr>
          <p:cNvPr id="3" name="Freeform 18"/>
          <p:cNvSpPr>
            <a:spLocks noChangeArrowheads="1"/>
          </p:cNvSpPr>
          <p:nvPr userDrawn="1"/>
        </p:nvSpPr>
        <p:spPr bwMode="auto">
          <a:xfrm>
            <a:off x="381000" y="228600"/>
            <a:ext cx="8229600" cy="6096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38100" cap="flat" cmpd="sng">
            <a:solidFill>
              <a:srgbClr val="CC0000"/>
            </a:solidFill>
            <a:prstDash val="solid"/>
            <a:miter lim="800000"/>
            <a:headEnd/>
            <a:tailEnd/>
          </a:ln>
        </p:spPr>
        <p:txBody>
          <a:bodyPr/>
          <a:lstStyle/>
          <a:p>
            <a:pPr>
              <a:defRPr/>
            </a:pPr>
            <a:endParaRPr lang="en-US">
              <a:latin typeface="Arial" charset="0"/>
            </a:endParaRPr>
          </a:p>
        </p:txBody>
      </p:sp>
      <p:sp>
        <p:nvSpPr>
          <p:cNvPr id="4" name="Line 19"/>
          <p:cNvSpPr>
            <a:spLocks noChangeShapeType="1"/>
          </p:cNvSpPr>
          <p:nvPr userDrawn="1"/>
        </p:nvSpPr>
        <p:spPr bwMode="auto">
          <a:xfrm>
            <a:off x="381000" y="6324600"/>
            <a:ext cx="8229600" cy="0"/>
          </a:xfrm>
          <a:prstGeom prst="line">
            <a:avLst/>
          </a:prstGeom>
          <a:noFill/>
          <a:ln w="38100">
            <a:solidFill>
              <a:srgbClr val="CC0000"/>
            </a:solidFill>
            <a:round/>
            <a:headEnd/>
            <a:tailEnd/>
          </a:ln>
          <a:effectLst/>
        </p:spPr>
        <p:txBody>
          <a:bodyPr/>
          <a:lstStyle/>
          <a:p>
            <a:pPr>
              <a:defRPr/>
            </a:pPr>
            <a:endParaRPr lang="en-US">
              <a:latin typeface="Arial" charset="0"/>
            </a:endParaRPr>
          </a:p>
        </p:txBody>
      </p:sp>
      <p:sp>
        <p:nvSpPr>
          <p:cNvPr id="5" name="Line 20"/>
          <p:cNvSpPr>
            <a:spLocks noChangeShapeType="1"/>
          </p:cNvSpPr>
          <p:nvPr userDrawn="1"/>
        </p:nvSpPr>
        <p:spPr bwMode="auto">
          <a:xfrm>
            <a:off x="457200" y="1981200"/>
            <a:ext cx="8229600" cy="0"/>
          </a:xfrm>
          <a:prstGeom prst="line">
            <a:avLst/>
          </a:prstGeom>
          <a:noFill/>
          <a:ln w="38100">
            <a:solidFill>
              <a:srgbClr val="CC0000"/>
            </a:solidFill>
            <a:round/>
            <a:headEnd/>
            <a:tailEnd/>
          </a:ln>
          <a:effectLst/>
        </p:spPr>
        <p:txBody>
          <a:bodyPr/>
          <a:lstStyle/>
          <a:p>
            <a:pPr>
              <a:defRPr/>
            </a:pPr>
            <a:endParaRPr lang="en-US">
              <a:latin typeface="Arial"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0" y="19050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72000" y="19050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10350" y="533400"/>
            <a:ext cx="2076450" cy="52578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81000" y="533400"/>
            <a:ext cx="6076950" cy="5257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OverObj">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227006" y="85848"/>
            <a:ext cx="5271561" cy="715927"/>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8462" y="1601928"/>
            <a:ext cx="8227077" cy="218341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8462" y="3940841"/>
            <a:ext cx="8227077" cy="218503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8"/>
          <p:cNvSpPr>
            <a:spLocks noGrp="1" noChangeArrowheads="1"/>
          </p:cNvSpPr>
          <p:nvPr>
            <p:ph type="dt" sz="half" idx="10"/>
          </p:nvPr>
        </p:nvSpPr>
        <p:spPr>
          <a:xfrm>
            <a:off x="157271" y="6538911"/>
            <a:ext cx="1068259" cy="281836"/>
          </a:xfrm>
          <a:prstGeom prst="rect">
            <a:avLst/>
          </a:prstGeom>
          <a:ln/>
        </p:spPr>
        <p:txBody>
          <a:bodyPr/>
          <a:lstStyle>
            <a:lvl1pPr>
              <a:defRPr/>
            </a:lvl1pPr>
          </a:lstStyle>
          <a:p>
            <a:pPr>
              <a:defRPr/>
            </a:pPr>
            <a:fld id="{95E6152D-8C4F-465E-A3C0-F0DEFC854027}" type="datetime6">
              <a:rPr lang="en-US"/>
              <a:pPr>
                <a:defRPr/>
              </a:pPr>
              <a:t>September 13</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xfrm>
            <a:off x="457200" y="6245225"/>
            <a:ext cx="2133600" cy="476250"/>
          </a:xfrm>
          <a:prstGeom prst="rect">
            <a:avLst/>
          </a:prstGeom>
        </p:spPr>
        <p:txBody>
          <a:bodyPr/>
          <a:lstStyle>
            <a:lvl1pPr>
              <a:defRPr/>
            </a:lvl1pPr>
          </a:lstStyle>
          <a:p>
            <a:pPr>
              <a:defRPr/>
            </a:pPr>
            <a:endParaRPr lang="en-US"/>
          </a:p>
        </p:txBody>
      </p:sp>
      <p:sp>
        <p:nvSpPr>
          <p:cNvPr id="5" name="Rectangle 5"/>
          <p:cNvSpPr>
            <a:spLocks noGrp="1" noChangeArrowheads="1"/>
          </p:cNvSpPr>
          <p:nvPr>
            <p:ph type="ftr" sz="quarter" idx="11"/>
          </p:nvPr>
        </p:nvSpPr>
        <p:spPr>
          <a:xfrm>
            <a:off x="3124200" y="6245225"/>
            <a:ext cx="2895600" cy="476250"/>
          </a:xfrm>
          <a:prstGeom prst="rect">
            <a:avLst/>
          </a:prstGeom>
        </p:spPr>
        <p:txBody>
          <a:bodyPr/>
          <a:lstStyle>
            <a:lvl1pPr>
              <a:defRPr/>
            </a:lvl1pPr>
          </a:lstStyle>
          <a:p>
            <a:pPr>
              <a:defRPr/>
            </a:pPr>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tx1"/>
        </a:solidFill>
        <a:effectLst/>
      </p:bgPr>
    </p:bg>
    <p:spTree>
      <p:nvGrpSpPr>
        <p:cNvPr id="1" name=""/>
        <p:cNvGrpSpPr/>
        <p:nvPr/>
      </p:nvGrpSpPr>
      <p:grpSpPr>
        <a:xfrm>
          <a:off x="0" y="0"/>
          <a:ext cx="0" cy="0"/>
          <a:chOff x="0" y="0"/>
          <a:chExt cx="0" cy="0"/>
        </a:xfrm>
      </p:grpSpPr>
      <p:pic>
        <p:nvPicPr>
          <p:cNvPr id="3" name="Picture 7" descr="j0431316"/>
          <p:cNvPicPr>
            <a:picLocks noChangeAspect="1" noChangeArrowheads="1"/>
          </p:cNvPicPr>
          <p:nvPr userDrawn="1"/>
        </p:nvPicPr>
        <p:blipFill>
          <a:blip r:embed="rId2" cstate="print">
            <a:lum contrast="-30000"/>
          </a:blip>
          <a:srcRect l="3223" t="2734" r="3809" b="36328"/>
          <a:stretch>
            <a:fillRect/>
          </a:stretch>
        </p:blipFill>
        <p:spPr bwMode="auto">
          <a:xfrm>
            <a:off x="0" y="0"/>
            <a:ext cx="9144000" cy="5994400"/>
          </a:xfrm>
          <a:prstGeom prst="rect">
            <a:avLst/>
          </a:prstGeom>
          <a:noFill/>
          <a:ln w="9525">
            <a:noFill/>
            <a:miter lim="800000"/>
            <a:headEnd/>
            <a:tailEnd/>
          </a:ln>
        </p:spPr>
      </p:pic>
      <p:pic>
        <p:nvPicPr>
          <p:cNvPr id="4" name="Picture 14" descr="Logo and Banner No Houston"/>
          <p:cNvPicPr>
            <a:picLocks noChangeAspect="1" noChangeArrowheads="1"/>
          </p:cNvPicPr>
          <p:nvPr userDrawn="1"/>
        </p:nvPicPr>
        <p:blipFill>
          <a:blip r:embed="rId3" cstate="print">
            <a:clrChange>
              <a:clrFrom>
                <a:srgbClr val="FDFDFD"/>
              </a:clrFrom>
              <a:clrTo>
                <a:srgbClr val="FDFDFD">
                  <a:alpha val="0"/>
                </a:srgbClr>
              </a:clrTo>
            </a:clrChange>
            <a:lum bright="-24000" contrast="30000"/>
          </a:blip>
          <a:srcRect/>
          <a:stretch>
            <a:fillRect/>
          </a:stretch>
        </p:blipFill>
        <p:spPr bwMode="auto">
          <a:xfrm>
            <a:off x="1938338" y="1719263"/>
            <a:ext cx="5340350" cy="2967037"/>
          </a:xfrm>
          <a:prstGeom prst="rect">
            <a:avLst/>
          </a:prstGeom>
          <a:noFill/>
          <a:ln w="38100">
            <a:noFill/>
            <a:miter lim="800000"/>
            <a:headEnd/>
            <a:tailEnd/>
          </a:ln>
        </p:spPr>
      </p:pic>
      <p:sp>
        <p:nvSpPr>
          <p:cNvPr id="3084" name="Rectangle 12"/>
          <p:cNvSpPr>
            <a:spLocks noGrp="1" noChangeArrowheads="1"/>
          </p:cNvSpPr>
          <p:nvPr>
            <p:ph type="ctrTitle" sz="quarter"/>
          </p:nvPr>
        </p:nvSpPr>
        <p:spPr>
          <a:xfrm>
            <a:off x="86054" y="6096721"/>
            <a:ext cx="9057946" cy="685153"/>
          </a:xfrm>
        </p:spPr>
        <p:txBody>
          <a:bodyPr/>
          <a:lstStyle>
            <a:lvl1pPr>
              <a:defRPr sz="5900">
                <a:solidFill>
                  <a:srgbClr val="990000"/>
                </a:solidFill>
              </a:defRPr>
            </a:lvl1pPr>
          </a:lstStyle>
          <a:p>
            <a:r>
              <a:rPr lang="en-US"/>
              <a:t>HEMISPHERE BRIEFING</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559" y="4407328"/>
            <a:ext cx="7771584" cy="136220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559" y="2907443"/>
            <a:ext cx="7771584" cy="1499884"/>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8461" y="1601930"/>
            <a:ext cx="4041580" cy="452394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2477" y="1601930"/>
            <a:ext cx="4043063" cy="452394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6979" y="275356"/>
            <a:ext cx="8230045" cy="1141921"/>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6978" y="1535520"/>
            <a:ext cx="4040096" cy="6398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6978" y="2175318"/>
            <a:ext cx="4040096" cy="395055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443" y="1535520"/>
            <a:ext cx="4041580" cy="6398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443" y="2175318"/>
            <a:ext cx="4041580" cy="395055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6978" y="273739"/>
            <a:ext cx="3008929" cy="1161357"/>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701" y="273739"/>
            <a:ext cx="5111323" cy="585213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6978" y="1435094"/>
            <a:ext cx="3008929" cy="469078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303" y="4800925"/>
            <a:ext cx="5486696" cy="566911"/>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303" y="612264"/>
            <a:ext cx="5486696" cy="411577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303" y="5367835"/>
            <a:ext cx="5486696" cy="805014"/>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474" y="163596"/>
            <a:ext cx="2132066" cy="5962281"/>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57272" y="163596"/>
            <a:ext cx="6253766" cy="596228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xOverObj" preserve="1">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157273" y="163596"/>
            <a:ext cx="5271561" cy="466487"/>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8463" y="1601928"/>
            <a:ext cx="8227077" cy="218341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8463" y="3940842"/>
            <a:ext cx="8227077" cy="218503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theme" Target="../theme/theme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image" Target="../media/image2.jpeg"/><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533400"/>
            <a:ext cx="8229600" cy="11398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381000" y="1905000"/>
            <a:ext cx="8229600" cy="3886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3319" name="Freeform 7"/>
          <p:cNvSpPr>
            <a:spLocks noChangeArrowheads="1"/>
          </p:cNvSpPr>
          <p:nvPr/>
        </p:nvSpPr>
        <p:spPr bwMode="auto">
          <a:xfrm>
            <a:off x="381000" y="228600"/>
            <a:ext cx="8229600" cy="6096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38100" cap="flat" cmpd="sng">
            <a:solidFill>
              <a:srgbClr val="CC0000"/>
            </a:solidFill>
            <a:prstDash val="solid"/>
            <a:miter lim="800000"/>
            <a:headEnd/>
            <a:tailEnd/>
          </a:ln>
        </p:spPr>
        <p:txBody>
          <a:bodyPr/>
          <a:lstStyle/>
          <a:p>
            <a:pPr>
              <a:defRPr/>
            </a:pPr>
            <a:endParaRPr lang="en-US">
              <a:latin typeface="Arial" charset="0"/>
            </a:endParaRPr>
          </a:p>
        </p:txBody>
      </p:sp>
      <p:sp>
        <p:nvSpPr>
          <p:cNvPr id="13320" name="Line 8"/>
          <p:cNvSpPr>
            <a:spLocks noChangeShapeType="1"/>
          </p:cNvSpPr>
          <p:nvPr/>
        </p:nvSpPr>
        <p:spPr bwMode="auto">
          <a:xfrm>
            <a:off x="381000" y="6324600"/>
            <a:ext cx="8229600" cy="0"/>
          </a:xfrm>
          <a:prstGeom prst="line">
            <a:avLst/>
          </a:prstGeom>
          <a:noFill/>
          <a:ln w="38100">
            <a:solidFill>
              <a:srgbClr val="CC0000"/>
            </a:solidFill>
            <a:round/>
            <a:headEnd/>
            <a:tailEnd/>
          </a:ln>
          <a:effectLst/>
        </p:spPr>
        <p:txBody>
          <a:bodyPr/>
          <a:lstStyle/>
          <a:p>
            <a:pPr>
              <a:defRPr/>
            </a:pPr>
            <a:endParaRPr lang="en-US">
              <a:latin typeface="Arial" charset="0"/>
            </a:endParaRPr>
          </a:p>
        </p:txBody>
      </p:sp>
      <p:sp>
        <p:nvSpPr>
          <p:cNvPr id="13322" name="Line 10"/>
          <p:cNvSpPr>
            <a:spLocks noChangeShapeType="1"/>
          </p:cNvSpPr>
          <p:nvPr/>
        </p:nvSpPr>
        <p:spPr bwMode="auto">
          <a:xfrm>
            <a:off x="457200" y="1524000"/>
            <a:ext cx="8229600" cy="0"/>
          </a:xfrm>
          <a:prstGeom prst="line">
            <a:avLst/>
          </a:prstGeom>
          <a:noFill/>
          <a:ln w="38100">
            <a:solidFill>
              <a:srgbClr val="CC0000"/>
            </a:solidFill>
            <a:round/>
            <a:headEnd/>
            <a:tailEnd/>
          </a:ln>
          <a:effectLst/>
        </p:spPr>
        <p:txBody>
          <a:bodyPr/>
          <a:lstStyle/>
          <a:p>
            <a:pPr>
              <a:defRPr/>
            </a:pPr>
            <a:endParaRPr lang="en-US">
              <a:latin typeface="Arial" charset="0"/>
            </a:endParaRPr>
          </a:p>
        </p:txBody>
      </p:sp>
    </p:spTree>
  </p:cSld>
  <p:clrMap bg1="lt1" tx1="dk1" bg2="lt2" tx2="dk2" accent1="accent1" accent2="accent2" accent3="accent3" accent4="accent4" accent5="accent5" accent6="accent6" hlink="hlink" folHlink="folHlink"/>
  <p:sldLayoutIdLst>
    <p:sldLayoutId id="2147485463" r:id="rId1"/>
    <p:sldLayoutId id="2147485441" r:id="rId2"/>
    <p:sldLayoutId id="2147485442" r:id="rId3"/>
    <p:sldLayoutId id="2147485443" r:id="rId4"/>
    <p:sldLayoutId id="2147485444" r:id="rId5"/>
    <p:sldLayoutId id="2147485445" r:id="rId6"/>
    <p:sldLayoutId id="2147485446" r:id="rId7"/>
    <p:sldLayoutId id="2147485447" r:id="rId8"/>
    <p:sldLayoutId id="2147485448" r:id="rId9"/>
    <p:sldLayoutId id="2147485449" r:id="rId10"/>
    <p:sldLayoutId id="2147485450" r:id="rId11"/>
    <p:sldLayoutId id="2147485451" r:id="rId12"/>
    <p:sldLayoutId id="2147485465" r:id="rId13"/>
    <p:sldLayoutId id="2147485466" r:id="rId14"/>
  </p:sldLayoutIdLst>
  <p:timing>
    <p:tnLst>
      <p:par>
        <p:cTn id="1" dur="indefinite" restart="never" nodeType="tmRoot"/>
      </p:par>
    </p:tnLst>
  </p:timing>
  <p:txStyles>
    <p:titleStyle>
      <a:lvl1pPr algn="ctr" rtl="0" eaLnBrk="0" fontAlgn="base" hangingPunct="0">
        <a:spcBef>
          <a:spcPct val="0"/>
        </a:spcBef>
        <a:spcAft>
          <a:spcPct val="0"/>
        </a:spcAft>
        <a:defRPr sz="4200" b="1">
          <a:solidFill>
            <a:srgbClr val="000000"/>
          </a:solidFill>
          <a:latin typeface="+mj-lt"/>
          <a:ea typeface="+mj-ea"/>
          <a:cs typeface="+mj-cs"/>
        </a:defRPr>
      </a:lvl1pPr>
      <a:lvl2pPr algn="ctr" rtl="0" eaLnBrk="0" fontAlgn="base" hangingPunct="0">
        <a:spcBef>
          <a:spcPct val="0"/>
        </a:spcBef>
        <a:spcAft>
          <a:spcPct val="0"/>
        </a:spcAft>
        <a:defRPr sz="4200" b="1">
          <a:solidFill>
            <a:srgbClr val="000000"/>
          </a:solidFill>
          <a:latin typeface="Rockwell" pitchFamily="18" charset="0"/>
        </a:defRPr>
      </a:lvl2pPr>
      <a:lvl3pPr algn="ctr" rtl="0" eaLnBrk="0" fontAlgn="base" hangingPunct="0">
        <a:spcBef>
          <a:spcPct val="0"/>
        </a:spcBef>
        <a:spcAft>
          <a:spcPct val="0"/>
        </a:spcAft>
        <a:defRPr sz="4200" b="1">
          <a:solidFill>
            <a:srgbClr val="000000"/>
          </a:solidFill>
          <a:latin typeface="Rockwell" pitchFamily="18" charset="0"/>
        </a:defRPr>
      </a:lvl3pPr>
      <a:lvl4pPr algn="ctr" rtl="0" eaLnBrk="0" fontAlgn="base" hangingPunct="0">
        <a:spcBef>
          <a:spcPct val="0"/>
        </a:spcBef>
        <a:spcAft>
          <a:spcPct val="0"/>
        </a:spcAft>
        <a:defRPr sz="4200" b="1">
          <a:solidFill>
            <a:srgbClr val="000000"/>
          </a:solidFill>
          <a:latin typeface="Rockwell" pitchFamily="18" charset="0"/>
        </a:defRPr>
      </a:lvl4pPr>
      <a:lvl5pPr algn="ctr" rtl="0" eaLnBrk="0" fontAlgn="base" hangingPunct="0">
        <a:spcBef>
          <a:spcPct val="0"/>
        </a:spcBef>
        <a:spcAft>
          <a:spcPct val="0"/>
        </a:spcAft>
        <a:defRPr sz="4200" b="1">
          <a:solidFill>
            <a:srgbClr val="000000"/>
          </a:solidFill>
          <a:latin typeface="Rockwell" pitchFamily="18" charset="0"/>
        </a:defRPr>
      </a:lvl5pPr>
      <a:lvl6pPr marL="457200" algn="ctr" rtl="0" fontAlgn="base">
        <a:spcBef>
          <a:spcPct val="0"/>
        </a:spcBef>
        <a:spcAft>
          <a:spcPct val="0"/>
        </a:spcAft>
        <a:defRPr sz="4200" b="1">
          <a:solidFill>
            <a:srgbClr val="000000"/>
          </a:solidFill>
          <a:latin typeface="Rockwell" pitchFamily="18" charset="0"/>
        </a:defRPr>
      </a:lvl6pPr>
      <a:lvl7pPr marL="914400" algn="ctr" rtl="0" fontAlgn="base">
        <a:spcBef>
          <a:spcPct val="0"/>
        </a:spcBef>
        <a:spcAft>
          <a:spcPct val="0"/>
        </a:spcAft>
        <a:defRPr sz="4200" b="1">
          <a:solidFill>
            <a:srgbClr val="000000"/>
          </a:solidFill>
          <a:latin typeface="Rockwell" pitchFamily="18" charset="0"/>
        </a:defRPr>
      </a:lvl7pPr>
      <a:lvl8pPr marL="1371600" algn="ctr" rtl="0" fontAlgn="base">
        <a:spcBef>
          <a:spcPct val="0"/>
        </a:spcBef>
        <a:spcAft>
          <a:spcPct val="0"/>
        </a:spcAft>
        <a:defRPr sz="4200" b="1">
          <a:solidFill>
            <a:srgbClr val="000000"/>
          </a:solidFill>
          <a:latin typeface="Rockwell" pitchFamily="18" charset="0"/>
        </a:defRPr>
      </a:lvl8pPr>
      <a:lvl9pPr marL="1828800" algn="ctr" rtl="0" fontAlgn="base">
        <a:spcBef>
          <a:spcPct val="0"/>
        </a:spcBef>
        <a:spcAft>
          <a:spcPct val="0"/>
        </a:spcAft>
        <a:defRPr sz="4200" b="1">
          <a:solidFill>
            <a:srgbClr val="000000"/>
          </a:solidFill>
          <a:latin typeface="Rockwell" pitchFamily="18" charset="0"/>
        </a:defRPr>
      </a:lvl9pPr>
    </p:titleStyle>
    <p:bodyStyle>
      <a:lvl1pPr marL="342900" indent="-342900" algn="l" rtl="0" eaLnBrk="0" fontAlgn="base" hangingPunct="0">
        <a:spcBef>
          <a:spcPct val="20000"/>
        </a:spcBef>
        <a:spcAft>
          <a:spcPct val="0"/>
        </a:spcAft>
        <a:buClr>
          <a:srgbClr val="CC0000"/>
        </a:buClr>
        <a:buFont typeface="Wingdings" pitchFamily="2" charset="2"/>
        <a:buChar char="n"/>
        <a:defRPr sz="3000">
          <a:solidFill>
            <a:schemeClr val="tx1"/>
          </a:solidFill>
          <a:latin typeface="+mn-lt"/>
          <a:ea typeface="+mn-ea"/>
          <a:cs typeface="+mn-cs"/>
        </a:defRPr>
      </a:lvl1pPr>
      <a:lvl2pPr marL="669925" indent="-325438" algn="l" rtl="0" eaLnBrk="0" fontAlgn="base" hangingPunct="0">
        <a:spcBef>
          <a:spcPct val="20000"/>
        </a:spcBef>
        <a:spcAft>
          <a:spcPct val="0"/>
        </a:spcAft>
        <a:buClr>
          <a:srgbClr val="CC0000"/>
        </a:buClr>
        <a:buFont typeface="Wingdings" pitchFamily="2" charset="2"/>
        <a:buChar char="q"/>
        <a:defRPr sz="2600">
          <a:solidFill>
            <a:schemeClr val="tx1"/>
          </a:solidFill>
          <a:latin typeface="+mn-lt"/>
        </a:defRPr>
      </a:lvl2pPr>
      <a:lvl3pPr marL="1022350" indent="-350838" algn="l" rtl="0" eaLnBrk="0" fontAlgn="base" hangingPunct="0">
        <a:spcBef>
          <a:spcPct val="20000"/>
        </a:spcBef>
        <a:spcAft>
          <a:spcPct val="0"/>
        </a:spcAft>
        <a:buClr>
          <a:srgbClr val="CC0000"/>
        </a:buClr>
        <a:buFont typeface="Wingdings" pitchFamily="2" charset="2"/>
        <a:buChar char="n"/>
        <a:defRPr sz="2200">
          <a:solidFill>
            <a:schemeClr val="tx1"/>
          </a:solidFill>
          <a:latin typeface="+mn-lt"/>
        </a:defRPr>
      </a:lvl3pPr>
      <a:lvl4pPr marL="1339850" indent="-315913" algn="l" rtl="0" eaLnBrk="0" fontAlgn="base" hangingPunct="0">
        <a:spcBef>
          <a:spcPct val="20000"/>
        </a:spcBef>
        <a:spcAft>
          <a:spcPct val="0"/>
        </a:spcAft>
        <a:buClr>
          <a:srgbClr val="CC0000"/>
        </a:buClr>
        <a:buFont typeface="Wingdings" pitchFamily="2" charset="2"/>
        <a:buChar char="q"/>
        <a:defRPr sz="2000">
          <a:solidFill>
            <a:schemeClr val="tx1"/>
          </a:solidFill>
          <a:latin typeface="+mn-lt"/>
        </a:defRPr>
      </a:lvl4pPr>
      <a:lvl5pPr marL="1681163" indent="-339725" algn="l" rtl="0" eaLnBrk="0" fontAlgn="base" hangingPunct="0">
        <a:spcBef>
          <a:spcPct val="20000"/>
        </a:spcBef>
        <a:spcAft>
          <a:spcPct val="0"/>
        </a:spcAft>
        <a:buClr>
          <a:srgbClr val="CC0000"/>
        </a:buClr>
        <a:buFont typeface="Wingdings" pitchFamily="2" charset="2"/>
        <a:buChar char="§"/>
        <a:defRPr sz="2000">
          <a:solidFill>
            <a:schemeClr val="tx1"/>
          </a:solidFill>
          <a:latin typeface="+mn-lt"/>
        </a:defRPr>
      </a:lvl5pPr>
      <a:lvl6pPr marL="2138363" indent="-339725" algn="l" rtl="0" fontAlgn="base">
        <a:spcBef>
          <a:spcPct val="20000"/>
        </a:spcBef>
        <a:spcAft>
          <a:spcPct val="0"/>
        </a:spcAft>
        <a:buClr>
          <a:srgbClr val="CC0000"/>
        </a:buClr>
        <a:buFont typeface="Wingdings" pitchFamily="2" charset="2"/>
        <a:buChar char="§"/>
        <a:defRPr sz="2000">
          <a:solidFill>
            <a:schemeClr val="tx1"/>
          </a:solidFill>
          <a:latin typeface="+mn-lt"/>
        </a:defRPr>
      </a:lvl6pPr>
      <a:lvl7pPr marL="2595563" indent="-339725" algn="l" rtl="0" fontAlgn="base">
        <a:spcBef>
          <a:spcPct val="20000"/>
        </a:spcBef>
        <a:spcAft>
          <a:spcPct val="0"/>
        </a:spcAft>
        <a:buClr>
          <a:srgbClr val="CC0000"/>
        </a:buClr>
        <a:buFont typeface="Wingdings" pitchFamily="2" charset="2"/>
        <a:buChar char="§"/>
        <a:defRPr sz="2000">
          <a:solidFill>
            <a:schemeClr val="tx1"/>
          </a:solidFill>
          <a:latin typeface="+mn-lt"/>
        </a:defRPr>
      </a:lvl7pPr>
      <a:lvl8pPr marL="3052763" indent="-339725" algn="l" rtl="0" fontAlgn="base">
        <a:spcBef>
          <a:spcPct val="20000"/>
        </a:spcBef>
        <a:spcAft>
          <a:spcPct val="0"/>
        </a:spcAft>
        <a:buClr>
          <a:srgbClr val="CC0000"/>
        </a:buClr>
        <a:buFont typeface="Wingdings" pitchFamily="2" charset="2"/>
        <a:buChar char="§"/>
        <a:defRPr sz="2000">
          <a:solidFill>
            <a:schemeClr val="tx1"/>
          </a:solidFill>
          <a:latin typeface="+mn-lt"/>
        </a:defRPr>
      </a:lvl8pPr>
      <a:lvl9pPr marL="3509963" indent="-339725" algn="l" rtl="0" fontAlgn="base">
        <a:spcBef>
          <a:spcPct val="20000"/>
        </a:spcBef>
        <a:spcAft>
          <a:spcPct val="0"/>
        </a:spcAft>
        <a:buClr>
          <a:srgbClr val="CC0000"/>
        </a:buClr>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157163" y="163513"/>
            <a:ext cx="5272087" cy="466725"/>
          </a:xfrm>
          <a:prstGeom prst="rect">
            <a:avLst/>
          </a:prstGeom>
          <a:noFill/>
          <a:ln w="9525" algn="ctr">
            <a:noFill/>
            <a:miter lim="800000"/>
            <a:headEnd/>
            <a:tailEnd/>
          </a:ln>
        </p:spPr>
        <p:txBody>
          <a:bodyPr vert="horz" wrap="square" lIns="98896" tIns="49448" rIns="98896" bIns="49448" numCol="1" anchor="ctr" anchorCtr="0" compatLnSpc="1">
            <a:prstTxWarp prst="textNoShape">
              <a:avLst/>
            </a:prstTxWarp>
          </a:bodyPr>
          <a:lstStyle/>
          <a:p>
            <a:pPr lvl="0"/>
            <a:r>
              <a:rPr lang="en-US" smtClean="0"/>
              <a:t>Title Area</a:t>
            </a:r>
          </a:p>
        </p:txBody>
      </p:sp>
      <p:sp>
        <p:nvSpPr>
          <p:cNvPr id="2051" name="Rectangle 3"/>
          <p:cNvSpPr>
            <a:spLocks noGrp="1" noChangeArrowheads="1"/>
          </p:cNvSpPr>
          <p:nvPr>
            <p:ph type="body" idx="1"/>
          </p:nvPr>
        </p:nvSpPr>
        <p:spPr bwMode="auto">
          <a:xfrm>
            <a:off x="458788" y="1601788"/>
            <a:ext cx="8226425" cy="4524375"/>
          </a:xfrm>
          <a:prstGeom prst="rect">
            <a:avLst/>
          </a:prstGeom>
          <a:noFill/>
          <a:ln w="9525">
            <a:noFill/>
            <a:miter lim="800000"/>
            <a:headEnd/>
            <a:tailEnd/>
          </a:ln>
        </p:spPr>
        <p:txBody>
          <a:bodyPr vert="horz" wrap="square" lIns="98896" tIns="49448" rIns="98896" bIns="49448"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32" name="Line 8"/>
          <p:cNvSpPr>
            <a:spLocks noChangeShapeType="1"/>
          </p:cNvSpPr>
          <p:nvPr/>
        </p:nvSpPr>
        <p:spPr bwMode="auto">
          <a:xfrm>
            <a:off x="77788" y="152400"/>
            <a:ext cx="0" cy="6529388"/>
          </a:xfrm>
          <a:prstGeom prst="line">
            <a:avLst/>
          </a:prstGeom>
          <a:noFill/>
          <a:ln w="19050">
            <a:solidFill>
              <a:srgbClr val="CC0000"/>
            </a:solidFill>
            <a:round/>
            <a:headEnd/>
            <a:tailEnd/>
          </a:ln>
          <a:effectLst/>
        </p:spPr>
        <p:txBody>
          <a:bodyPr/>
          <a:lstStyle/>
          <a:p>
            <a:pPr>
              <a:defRPr/>
            </a:pPr>
            <a:endParaRPr lang="en-US" dirty="0">
              <a:latin typeface="Arial" charset="0"/>
            </a:endParaRPr>
          </a:p>
        </p:txBody>
      </p:sp>
      <p:sp>
        <p:nvSpPr>
          <p:cNvPr id="1033" name="Line 9"/>
          <p:cNvSpPr>
            <a:spLocks noChangeShapeType="1"/>
          </p:cNvSpPr>
          <p:nvPr/>
        </p:nvSpPr>
        <p:spPr bwMode="auto">
          <a:xfrm>
            <a:off x="9066213" y="150813"/>
            <a:ext cx="0" cy="6529387"/>
          </a:xfrm>
          <a:prstGeom prst="line">
            <a:avLst/>
          </a:prstGeom>
          <a:noFill/>
          <a:ln w="19050">
            <a:solidFill>
              <a:srgbClr val="CC0000"/>
            </a:solidFill>
            <a:round/>
            <a:headEnd/>
            <a:tailEnd/>
          </a:ln>
          <a:effectLst/>
        </p:spPr>
        <p:txBody>
          <a:bodyPr/>
          <a:lstStyle/>
          <a:p>
            <a:pPr>
              <a:defRPr/>
            </a:pPr>
            <a:endParaRPr lang="en-US" dirty="0">
              <a:latin typeface="Arial" charset="0"/>
            </a:endParaRPr>
          </a:p>
        </p:txBody>
      </p:sp>
      <p:sp>
        <p:nvSpPr>
          <p:cNvPr id="1034" name="Line 10"/>
          <p:cNvSpPr>
            <a:spLocks noChangeShapeType="1"/>
          </p:cNvSpPr>
          <p:nvPr/>
        </p:nvSpPr>
        <p:spPr bwMode="auto">
          <a:xfrm rot="-5400000">
            <a:off x="4557713" y="-4354513"/>
            <a:ext cx="0" cy="8861425"/>
          </a:xfrm>
          <a:prstGeom prst="line">
            <a:avLst/>
          </a:prstGeom>
          <a:noFill/>
          <a:ln w="19050">
            <a:solidFill>
              <a:srgbClr val="CC0000"/>
            </a:solidFill>
            <a:round/>
            <a:headEnd/>
            <a:tailEnd/>
          </a:ln>
          <a:effectLst/>
        </p:spPr>
        <p:txBody>
          <a:bodyPr/>
          <a:lstStyle/>
          <a:p>
            <a:pPr>
              <a:defRPr/>
            </a:pPr>
            <a:endParaRPr lang="en-US" dirty="0">
              <a:latin typeface="Arial" charset="0"/>
            </a:endParaRPr>
          </a:p>
        </p:txBody>
      </p:sp>
      <p:sp>
        <p:nvSpPr>
          <p:cNvPr id="1035" name="AutoShape 11"/>
          <p:cNvSpPr>
            <a:spLocks noChangeArrowheads="1"/>
          </p:cNvSpPr>
          <p:nvPr/>
        </p:nvSpPr>
        <p:spPr bwMode="auto">
          <a:xfrm rot="-16200000">
            <a:off x="-794" y="794"/>
            <a:ext cx="306388" cy="304800"/>
          </a:xfrm>
          <a:prstGeom prst="rtTriangle">
            <a:avLst/>
          </a:prstGeom>
          <a:solidFill>
            <a:srgbClr val="CC0000"/>
          </a:solidFill>
          <a:ln w="9525">
            <a:noFill/>
            <a:miter lim="800000"/>
            <a:headEnd/>
            <a:tailEnd/>
          </a:ln>
          <a:effectLst/>
        </p:spPr>
        <p:txBody>
          <a:bodyPr wrap="none" anchor="ctr"/>
          <a:lstStyle/>
          <a:p>
            <a:pPr>
              <a:defRPr/>
            </a:pPr>
            <a:endParaRPr lang="en-US" dirty="0">
              <a:latin typeface="Arial" charset="0"/>
            </a:endParaRPr>
          </a:p>
        </p:txBody>
      </p:sp>
      <p:sp>
        <p:nvSpPr>
          <p:cNvPr id="1036" name="AutoShape 12"/>
          <p:cNvSpPr>
            <a:spLocks noChangeArrowheads="1"/>
          </p:cNvSpPr>
          <p:nvPr/>
        </p:nvSpPr>
        <p:spPr bwMode="auto">
          <a:xfrm rot="-32400000">
            <a:off x="8839200" y="0"/>
            <a:ext cx="304800" cy="306388"/>
          </a:xfrm>
          <a:prstGeom prst="rtTriangle">
            <a:avLst/>
          </a:prstGeom>
          <a:solidFill>
            <a:srgbClr val="CC0000"/>
          </a:solidFill>
          <a:ln w="9525">
            <a:noFill/>
            <a:miter lim="800000"/>
            <a:headEnd/>
            <a:tailEnd/>
          </a:ln>
          <a:effectLst/>
        </p:spPr>
        <p:txBody>
          <a:bodyPr wrap="none" anchor="ctr"/>
          <a:lstStyle/>
          <a:p>
            <a:pPr>
              <a:defRPr/>
            </a:pPr>
            <a:endParaRPr lang="en-US" dirty="0">
              <a:latin typeface="Arial" charset="0"/>
            </a:endParaRPr>
          </a:p>
        </p:txBody>
      </p:sp>
      <p:sp>
        <p:nvSpPr>
          <p:cNvPr id="1038" name="Rectangle 14"/>
          <p:cNvSpPr>
            <a:spLocks noChangeArrowheads="1"/>
          </p:cNvSpPr>
          <p:nvPr/>
        </p:nvSpPr>
        <p:spPr bwMode="auto">
          <a:xfrm>
            <a:off x="77788" y="76200"/>
            <a:ext cx="77787" cy="74613"/>
          </a:xfrm>
          <a:prstGeom prst="rect">
            <a:avLst/>
          </a:prstGeom>
          <a:solidFill>
            <a:schemeClr val="bg1"/>
          </a:solidFill>
          <a:ln w="9525">
            <a:noFill/>
            <a:miter lim="800000"/>
            <a:headEnd/>
            <a:tailEnd/>
          </a:ln>
          <a:effectLst/>
        </p:spPr>
        <p:txBody>
          <a:bodyPr wrap="none" anchor="ctr"/>
          <a:lstStyle/>
          <a:p>
            <a:pPr>
              <a:defRPr/>
            </a:pPr>
            <a:endParaRPr lang="en-US" dirty="0">
              <a:latin typeface="Arial" charset="0"/>
            </a:endParaRPr>
          </a:p>
        </p:txBody>
      </p:sp>
      <p:sp>
        <p:nvSpPr>
          <p:cNvPr id="1039" name="Rectangle 15"/>
          <p:cNvSpPr>
            <a:spLocks noChangeArrowheads="1"/>
          </p:cNvSpPr>
          <p:nvPr/>
        </p:nvSpPr>
        <p:spPr bwMode="auto">
          <a:xfrm>
            <a:off x="8988425" y="76200"/>
            <a:ext cx="77788" cy="74613"/>
          </a:xfrm>
          <a:prstGeom prst="rect">
            <a:avLst/>
          </a:prstGeom>
          <a:solidFill>
            <a:schemeClr val="bg1"/>
          </a:solidFill>
          <a:ln w="9525">
            <a:noFill/>
            <a:miter lim="800000"/>
            <a:headEnd/>
            <a:tailEnd/>
          </a:ln>
          <a:effectLst/>
        </p:spPr>
        <p:txBody>
          <a:bodyPr wrap="none" anchor="ctr"/>
          <a:lstStyle/>
          <a:p>
            <a:pPr>
              <a:defRPr/>
            </a:pPr>
            <a:endParaRPr lang="en-US" dirty="0">
              <a:latin typeface="Arial" charset="0"/>
            </a:endParaRPr>
          </a:p>
        </p:txBody>
      </p:sp>
      <p:sp>
        <p:nvSpPr>
          <p:cNvPr id="1040" name="Freeform 16"/>
          <p:cNvSpPr>
            <a:spLocks/>
          </p:cNvSpPr>
          <p:nvPr/>
        </p:nvSpPr>
        <p:spPr bwMode="auto">
          <a:xfrm>
            <a:off x="4144963" y="6796088"/>
            <a:ext cx="855662" cy="49212"/>
          </a:xfrm>
          <a:custGeom>
            <a:avLst/>
            <a:gdLst/>
            <a:ahLst/>
            <a:cxnLst>
              <a:cxn ang="0">
                <a:pos x="0" y="1"/>
              </a:cxn>
              <a:cxn ang="0">
                <a:pos x="143" y="0"/>
              </a:cxn>
              <a:cxn ang="0">
                <a:pos x="217" y="33"/>
              </a:cxn>
              <a:cxn ang="0">
                <a:pos x="355" y="33"/>
              </a:cxn>
              <a:cxn ang="0">
                <a:pos x="403" y="0"/>
              </a:cxn>
              <a:cxn ang="0">
                <a:pos x="576" y="0"/>
              </a:cxn>
            </a:cxnLst>
            <a:rect l="0" t="0" r="r" b="b"/>
            <a:pathLst>
              <a:path w="576" h="33">
                <a:moveTo>
                  <a:pt x="0" y="1"/>
                </a:moveTo>
                <a:lnTo>
                  <a:pt x="143" y="0"/>
                </a:lnTo>
                <a:lnTo>
                  <a:pt x="217" y="33"/>
                </a:lnTo>
                <a:lnTo>
                  <a:pt x="355" y="33"/>
                </a:lnTo>
                <a:lnTo>
                  <a:pt x="403" y="0"/>
                </a:lnTo>
                <a:lnTo>
                  <a:pt x="576" y="0"/>
                </a:lnTo>
              </a:path>
            </a:pathLst>
          </a:custGeom>
          <a:noFill/>
          <a:ln w="19050">
            <a:solidFill>
              <a:srgbClr val="CC0000"/>
            </a:solidFill>
            <a:round/>
            <a:headEnd/>
            <a:tailEnd/>
          </a:ln>
          <a:effectLst/>
        </p:spPr>
        <p:txBody>
          <a:bodyPr/>
          <a:lstStyle/>
          <a:p>
            <a:pPr>
              <a:defRPr/>
            </a:pPr>
            <a:endParaRPr lang="en-US" dirty="0">
              <a:latin typeface="Arial" charset="0"/>
            </a:endParaRPr>
          </a:p>
        </p:txBody>
      </p:sp>
      <p:sp>
        <p:nvSpPr>
          <p:cNvPr id="1041" name="AutoShape 17"/>
          <p:cNvSpPr>
            <a:spLocks noChangeArrowheads="1"/>
          </p:cNvSpPr>
          <p:nvPr/>
        </p:nvSpPr>
        <p:spPr bwMode="auto">
          <a:xfrm rot="-35136237">
            <a:off x="4475163" y="6759575"/>
            <a:ext cx="176212" cy="160338"/>
          </a:xfrm>
          <a:prstGeom prst="rtTriangle">
            <a:avLst/>
          </a:prstGeom>
          <a:solidFill>
            <a:srgbClr val="CC0000"/>
          </a:solidFill>
          <a:ln w="9525">
            <a:noFill/>
            <a:miter lim="800000"/>
            <a:headEnd/>
            <a:tailEnd/>
          </a:ln>
          <a:effectLst/>
        </p:spPr>
        <p:txBody>
          <a:bodyPr wrap="none" anchor="ctr"/>
          <a:lstStyle/>
          <a:p>
            <a:pPr>
              <a:defRPr/>
            </a:pPr>
            <a:endParaRPr lang="en-US" dirty="0">
              <a:latin typeface="Arial" charset="0"/>
            </a:endParaRPr>
          </a:p>
        </p:txBody>
      </p:sp>
      <p:pic>
        <p:nvPicPr>
          <p:cNvPr id="2061" name="Picture 23" descr="Logo and Banner No Houston"/>
          <p:cNvPicPr>
            <a:picLocks noChangeAspect="1" noChangeArrowheads="1"/>
          </p:cNvPicPr>
          <p:nvPr/>
        </p:nvPicPr>
        <p:blipFill>
          <a:blip r:embed="rId14" cstate="print"/>
          <a:srcRect/>
          <a:stretch>
            <a:fillRect/>
          </a:stretch>
        </p:blipFill>
        <p:spPr bwMode="auto">
          <a:xfrm>
            <a:off x="7065963" y="163513"/>
            <a:ext cx="1693862" cy="739775"/>
          </a:xfrm>
          <a:prstGeom prst="rect">
            <a:avLst/>
          </a:prstGeom>
          <a:noFill/>
          <a:ln w="38100">
            <a:noFill/>
            <a:miter lim="800000"/>
            <a:headEnd/>
            <a:tailEnd/>
          </a:ln>
        </p:spPr>
      </p:pic>
    </p:spTree>
  </p:cSld>
  <p:clrMap bg1="lt1" tx1="dk1" bg2="lt2" tx2="dk2" accent1="accent1" accent2="accent2" accent3="accent3" accent4="accent4" accent5="accent5" accent6="accent6" hlink="hlink" folHlink="folHlink"/>
  <p:sldLayoutIdLst>
    <p:sldLayoutId id="2147485464" r:id="rId1"/>
    <p:sldLayoutId id="2147485452" r:id="rId2"/>
    <p:sldLayoutId id="2147485453" r:id="rId3"/>
    <p:sldLayoutId id="2147485454" r:id="rId4"/>
    <p:sldLayoutId id="2147485455" r:id="rId5"/>
    <p:sldLayoutId id="2147485456" r:id="rId6"/>
    <p:sldLayoutId id="2147485457" r:id="rId7"/>
    <p:sldLayoutId id="2147485458" r:id="rId8"/>
    <p:sldLayoutId id="2147485459" r:id="rId9"/>
    <p:sldLayoutId id="2147485460" r:id="rId10"/>
    <p:sldLayoutId id="2147485461" r:id="rId11"/>
    <p:sldLayoutId id="2147485462" r:id="rId12"/>
  </p:sldLayoutIdLst>
  <p:hf hdr="0" ftr="0" dt="0"/>
  <p:txStyles>
    <p:titleStyle>
      <a:lvl1pPr algn="l" defTabSz="987425" rtl="0" eaLnBrk="0" fontAlgn="base" hangingPunct="0">
        <a:spcBef>
          <a:spcPct val="0"/>
        </a:spcBef>
        <a:spcAft>
          <a:spcPct val="0"/>
        </a:spcAft>
        <a:defRPr sz="3400" b="1">
          <a:solidFill>
            <a:srgbClr val="CC0000"/>
          </a:solidFill>
          <a:latin typeface="+mj-lt"/>
          <a:ea typeface="+mj-ea"/>
          <a:cs typeface="+mj-cs"/>
        </a:defRPr>
      </a:lvl1pPr>
      <a:lvl2pPr algn="l" defTabSz="987425" rtl="0" eaLnBrk="0" fontAlgn="base" hangingPunct="0">
        <a:spcBef>
          <a:spcPct val="0"/>
        </a:spcBef>
        <a:spcAft>
          <a:spcPct val="0"/>
        </a:spcAft>
        <a:defRPr sz="3400" b="1">
          <a:solidFill>
            <a:srgbClr val="CC0000"/>
          </a:solidFill>
          <a:latin typeface="Book Antiqua" pitchFamily="18" charset="0"/>
        </a:defRPr>
      </a:lvl2pPr>
      <a:lvl3pPr algn="l" defTabSz="987425" rtl="0" eaLnBrk="0" fontAlgn="base" hangingPunct="0">
        <a:spcBef>
          <a:spcPct val="0"/>
        </a:spcBef>
        <a:spcAft>
          <a:spcPct val="0"/>
        </a:spcAft>
        <a:defRPr sz="3400" b="1">
          <a:solidFill>
            <a:srgbClr val="CC0000"/>
          </a:solidFill>
          <a:latin typeface="Book Antiqua" pitchFamily="18" charset="0"/>
        </a:defRPr>
      </a:lvl3pPr>
      <a:lvl4pPr algn="l" defTabSz="987425" rtl="0" eaLnBrk="0" fontAlgn="base" hangingPunct="0">
        <a:spcBef>
          <a:spcPct val="0"/>
        </a:spcBef>
        <a:spcAft>
          <a:spcPct val="0"/>
        </a:spcAft>
        <a:defRPr sz="3400" b="1">
          <a:solidFill>
            <a:srgbClr val="CC0000"/>
          </a:solidFill>
          <a:latin typeface="Book Antiqua" pitchFamily="18" charset="0"/>
        </a:defRPr>
      </a:lvl4pPr>
      <a:lvl5pPr algn="l" defTabSz="987425" rtl="0" eaLnBrk="0" fontAlgn="base" hangingPunct="0">
        <a:spcBef>
          <a:spcPct val="0"/>
        </a:spcBef>
        <a:spcAft>
          <a:spcPct val="0"/>
        </a:spcAft>
        <a:defRPr sz="3400" b="1">
          <a:solidFill>
            <a:srgbClr val="CC0000"/>
          </a:solidFill>
          <a:latin typeface="Book Antiqua" pitchFamily="18" charset="0"/>
        </a:defRPr>
      </a:lvl5pPr>
      <a:lvl6pPr marL="457200" algn="l" defTabSz="987425" rtl="0" fontAlgn="base">
        <a:spcBef>
          <a:spcPct val="0"/>
        </a:spcBef>
        <a:spcAft>
          <a:spcPct val="0"/>
        </a:spcAft>
        <a:defRPr sz="3400" b="1">
          <a:solidFill>
            <a:srgbClr val="CC0000"/>
          </a:solidFill>
          <a:latin typeface="Book Antiqua" pitchFamily="18" charset="0"/>
        </a:defRPr>
      </a:lvl6pPr>
      <a:lvl7pPr marL="914400" algn="l" defTabSz="987425" rtl="0" fontAlgn="base">
        <a:spcBef>
          <a:spcPct val="0"/>
        </a:spcBef>
        <a:spcAft>
          <a:spcPct val="0"/>
        </a:spcAft>
        <a:defRPr sz="3400" b="1">
          <a:solidFill>
            <a:srgbClr val="CC0000"/>
          </a:solidFill>
          <a:latin typeface="Book Antiqua" pitchFamily="18" charset="0"/>
        </a:defRPr>
      </a:lvl7pPr>
      <a:lvl8pPr marL="1371600" algn="l" defTabSz="987425" rtl="0" fontAlgn="base">
        <a:spcBef>
          <a:spcPct val="0"/>
        </a:spcBef>
        <a:spcAft>
          <a:spcPct val="0"/>
        </a:spcAft>
        <a:defRPr sz="3400" b="1">
          <a:solidFill>
            <a:srgbClr val="CC0000"/>
          </a:solidFill>
          <a:latin typeface="Book Antiqua" pitchFamily="18" charset="0"/>
        </a:defRPr>
      </a:lvl8pPr>
      <a:lvl9pPr marL="1828800" algn="l" defTabSz="987425" rtl="0" fontAlgn="base">
        <a:spcBef>
          <a:spcPct val="0"/>
        </a:spcBef>
        <a:spcAft>
          <a:spcPct val="0"/>
        </a:spcAft>
        <a:defRPr sz="3400" b="1">
          <a:solidFill>
            <a:srgbClr val="CC0000"/>
          </a:solidFill>
          <a:latin typeface="Book Antiqua" pitchFamily="18" charset="0"/>
        </a:defRPr>
      </a:lvl9pPr>
    </p:titleStyle>
    <p:bodyStyle>
      <a:lvl1pPr marL="371475" indent="-371475" algn="l" defTabSz="987425" rtl="0" eaLnBrk="0" fontAlgn="base" hangingPunct="0">
        <a:spcBef>
          <a:spcPct val="20000"/>
        </a:spcBef>
        <a:spcAft>
          <a:spcPct val="0"/>
        </a:spcAft>
        <a:buBlip>
          <a:blip r:embed="rId15"/>
        </a:buBlip>
        <a:defRPr sz="1600">
          <a:solidFill>
            <a:schemeClr val="tx1"/>
          </a:solidFill>
          <a:latin typeface="+mn-lt"/>
          <a:ea typeface="+mn-ea"/>
          <a:cs typeface="+mn-cs"/>
        </a:defRPr>
      </a:lvl1pPr>
      <a:lvl2pPr marL="803275" indent="-307975" algn="l" defTabSz="987425" rtl="0" eaLnBrk="0" fontAlgn="base" hangingPunct="0">
        <a:spcBef>
          <a:spcPct val="20000"/>
        </a:spcBef>
        <a:spcAft>
          <a:spcPct val="0"/>
        </a:spcAft>
        <a:buSzPct val="75000"/>
        <a:buFont typeface="Wingdings" pitchFamily="2" charset="2"/>
        <a:buChar char="Ø"/>
        <a:defRPr sz="1600">
          <a:solidFill>
            <a:schemeClr val="tx1"/>
          </a:solidFill>
          <a:latin typeface="+mn-lt"/>
        </a:defRPr>
      </a:lvl2pPr>
      <a:lvl3pPr marL="1236663" indent="-249238" algn="l" defTabSz="987425" rtl="0" eaLnBrk="0" fontAlgn="base" hangingPunct="0">
        <a:spcBef>
          <a:spcPct val="20000"/>
        </a:spcBef>
        <a:spcAft>
          <a:spcPct val="0"/>
        </a:spcAft>
        <a:buChar char="•"/>
        <a:defRPr sz="1600">
          <a:solidFill>
            <a:schemeClr val="tx1"/>
          </a:solidFill>
          <a:latin typeface="+mn-lt"/>
        </a:defRPr>
      </a:lvl3pPr>
      <a:lvl4pPr marL="1730375" indent="-247650" algn="l" defTabSz="987425" rtl="0" eaLnBrk="0" fontAlgn="base" hangingPunct="0">
        <a:spcBef>
          <a:spcPct val="20000"/>
        </a:spcBef>
        <a:spcAft>
          <a:spcPct val="0"/>
        </a:spcAft>
        <a:buChar char="–"/>
        <a:defRPr sz="1600">
          <a:solidFill>
            <a:schemeClr val="tx1"/>
          </a:solidFill>
          <a:latin typeface="+mn-lt"/>
        </a:defRPr>
      </a:lvl4pPr>
      <a:lvl5pPr marL="2225675" indent="-246063" algn="l" defTabSz="987425" rtl="0" eaLnBrk="0" fontAlgn="base" hangingPunct="0">
        <a:spcBef>
          <a:spcPct val="20000"/>
        </a:spcBef>
        <a:spcAft>
          <a:spcPct val="0"/>
        </a:spcAft>
        <a:buChar char="»"/>
        <a:defRPr sz="1600">
          <a:solidFill>
            <a:schemeClr val="tx1"/>
          </a:solidFill>
          <a:latin typeface="+mn-lt"/>
        </a:defRPr>
      </a:lvl5pPr>
      <a:lvl6pPr marL="2682875" indent="-246063" algn="l" defTabSz="987425" rtl="0" fontAlgn="base">
        <a:spcBef>
          <a:spcPct val="20000"/>
        </a:spcBef>
        <a:spcAft>
          <a:spcPct val="0"/>
        </a:spcAft>
        <a:buChar char="»"/>
        <a:defRPr sz="1600">
          <a:solidFill>
            <a:schemeClr val="tx1"/>
          </a:solidFill>
          <a:latin typeface="+mn-lt"/>
        </a:defRPr>
      </a:lvl6pPr>
      <a:lvl7pPr marL="3140075" indent="-246063" algn="l" defTabSz="987425" rtl="0" fontAlgn="base">
        <a:spcBef>
          <a:spcPct val="20000"/>
        </a:spcBef>
        <a:spcAft>
          <a:spcPct val="0"/>
        </a:spcAft>
        <a:buChar char="»"/>
        <a:defRPr sz="1600">
          <a:solidFill>
            <a:schemeClr val="tx1"/>
          </a:solidFill>
          <a:latin typeface="+mn-lt"/>
        </a:defRPr>
      </a:lvl7pPr>
      <a:lvl8pPr marL="3597275" indent="-246063" algn="l" defTabSz="987425" rtl="0" fontAlgn="base">
        <a:spcBef>
          <a:spcPct val="20000"/>
        </a:spcBef>
        <a:spcAft>
          <a:spcPct val="0"/>
        </a:spcAft>
        <a:buChar char="»"/>
        <a:defRPr sz="1600">
          <a:solidFill>
            <a:schemeClr val="tx1"/>
          </a:solidFill>
          <a:latin typeface="+mn-lt"/>
        </a:defRPr>
      </a:lvl8pPr>
      <a:lvl9pPr marL="4054475" indent="-246063" algn="l" defTabSz="987425" rtl="0" fontAlgn="base">
        <a:spcBef>
          <a:spcPct val="20000"/>
        </a:spcBef>
        <a:spcAft>
          <a:spcPct val="0"/>
        </a:spcAft>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5.emf"/><Relationship Id="rId5" Type="http://schemas.openxmlformats.org/officeDocument/2006/relationships/package" Target="../embeddings/Microsoft_Excel_Worksheet1.xlsx"/><Relationship Id="rId4" Type="http://schemas.openxmlformats.org/officeDocument/2006/relationships/oleObject" Target="../embeddings/oleObject1.bin"/></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6.emf"/><Relationship Id="rId5" Type="http://schemas.openxmlformats.org/officeDocument/2006/relationships/package" Target="../embeddings/Microsoft_Excel_Worksheet2.xlsx"/><Relationship Id="rId4" Type="http://schemas.openxmlformats.org/officeDocument/2006/relationships/oleObject" Target="../embeddings/oleObject2.bin"/></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7.emf"/><Relationship Id="rId5" Type="http://schemas.openxmlformats.org/officeDocument/2006/relationships/package" Target="../embeddings/Microsoft_Excel_Worksheet3.xlsx"/><Relationship Id="rId4" Type="http://schemas.openxmlformats.org/officeDocument/2006/relationships/oleObject" Target="../embeddings/oleObject3.bin"/></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4.xml"/><Relationship Id="rId1" Type="http://schemas.openxmlformats.org/officeDocument/2006/relationships/vmlDrawing" Target="../drawings/vmlDrawing4.vml"/><Relationship Id="rId6" Type="http://schemas.openxmlformats.org/officeDocument/2006/relationships/image" Target="../media/image8.emf"/><Relationship Id="rId5" Type="http://schemas.openxmlformats.org/officeDocument/2006/relationships/package" Target="../embeddings/Microsoft_Excel_Worksheet4.xlsx"/><Relationship Id="rId4" Type="http://schemas.openxmlformats.org/officeDocument/2006/relationships/oleObject" Target="../embeddings/oleObject4.bin"/></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image" Target="../media/image9.emf"/><Relationship Id="rId5" Type="http://schemas.openxmlformats.org/officeDocument/2006/relationships/package" Target="../embeddings/Microsoft_Excel_Worksheet5.xlsx"/><Relationship Id="rId4" Type="http://schemas.openxmlformats.org/officeDocument/2006/relationships/oleObject" Target="../embeddings/oleObject5.bin"/></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9.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4" descr="Logo and Banner No Houston"/>
          <p:cNvPicPr>
            <a:picLocks noChangeAspect="1" noChangeArrowheads="1"/>
          </p:cNvPicPr>
          <p:nvPr/>
        </p:nvPicPr>
        <p:blipFill>
          <a:blip r:embed="rId3" cstate="print"/>
          <a:srcRect/>
          <a:stretch>
            <a:fillRect/>
          </a:stretch>
        </p:blipFill>
        <p:spPr bwMode="auto">
          <a:xfrm>
            <a:off x="849313" y="2362200"/>
            <a:ext cx="7185025" cy="3657600"/>
          </a:xfrm>
          <a:prstGeom prst="rect">
            <a:avLst/>
          </a:prstGeom>
          <a:noFill/>
          <a:ln w="19050">
            <a:solidFill>
              <a:schemeClr val="tx1"/>
            </a:solid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6"/>
          <p:cNvSpPr txBox="1">
            <a:spLocks noChangeArrowheads="1"/>
          </p:cNvSpPr>
          <p:nvPr/>
        </p:nvSpPr>
        <p:spPr bwMode="auto">
          <a:xfrm>
            <a:off x="228600" y="5105400"/>
            <a:ext cx="8686800" cy="1371600"/>
          </a:xfrm>
          <a:prstGeom prst="rect">
            <a:avLst/>
          </a:prstGeom>
          <a:noFill/>
          <a:ln w="9525">
            <a:noFill/>
            <a:miter lim="800000"/>
            <a:headEnd/>
            <a:tailEnd/>
          </a:ln>
        </p:spPr>
        <p:txBody>
          <a:bodyPr lIns="98896" tIns="49448" rIns="98896" bIns="49448"/>
          <a:lstStyle/>
          <a:p>
            <a:pPr marL="371475" indent="1588" defTabSz="987425" eaLnBrk="0" hangingPunct="0">
              <a:lnSpc>
                <a:spcPct val="90000"/>
              </a:lnSpc>
              <a:spcBef>
                <a:spcPct val="20000"/>
              </a:spcBef>
              <a:defRPr/>
            </a:pPr>
            <a:r>
              <a:rPr lang="en-US" sz="1600" kern="0" dirty="0">
                <a:latin typeface="+mn-lt"/>
              </a:rPr>
              <a:t> </a:t>
            </a:r>
          </a:p>
          <a:p>
            <a:pPr marL="371475" indent="1588" defTabSz="987425" eaLnBrk="0" hangingPunct="0">
              <a:lnSpc>
                <a:spcPct val="90000"/>
              </a:lnSpc>
              <a:spcBef>
                <a:spcPct val="20000"/>
              </a:spcBef>
              <a:buFontTx/>
              <a:buBlip>
                <a:blip r:embed="rId2"/>
              </a:buBlip>
              <a:defRPr/>
            </a:pPr>
            <a:endParaRPr lang="en-US" sz="1600" kern="0" dirty="0">
              <a:latin typeface="+mn-lt"/>
            </a:endParaRPr>
          </a:p>
        </p:txBody>
      </p:sp>
      <p:sp>
        <p:nvSpPr>
          <p:cNvPr id="10" name="Rectangle 6"/>
          <p:cNvSpPr txBox="1">
            <a:spLocks noChangeArrowheads="1"/>
          </p:cNvSpPr>
          <p:nvPr/>
        </p:nvSpPr>
        <p:spPr bwMode="auto">
          <a:xfrm>
            <a:off x="304800" y="3505200"/>
            <a:ext cx="8610600" cy="1524000"/>
          </a:xfrm>
          <a:prstGeom prst="rect">
            <a:avLst/>
          </a:prstGeom>
          <a:noFill/>
          <a:ln w="9525">
            <a:noFill/>
            <a:miter lim="800000"/>
            <a:headEnd/>
            <a:tailEnd/>
          </a:ln>
        </p:spPr>
        <p:txBody>
          <a:bodyPr lIns="98896" tIns="49448" rIns="98896" bIns="49448"/>
          <a:lstStyle/>
          <a:p>
            <a:pPr marL="371475" indent="1588" defTabSz="987425" eaLnBrk="0" hangingPunct="0">
              <a:lnSpc>
                <a:spcPct val="90000"/>
              </a:lnSpc>
              <a:spcBef>
                <a:spcPct val="20000"/>
              </a:spcBef>
              <a:defRPr/>
            </a:pPr>
            <a:endParaRPr lang="en-US" sz="1600" kern="0" dirty="0">
              <a:latin typeface="+mn-lt"/>
            </a:endParaRPr>
          </a:p>
          <a:p>
            <a:pPr marL="371475" indent="1588" defTabSz="987425" eaLnBrk="0" hangingPunct="0">
              <a:lnSpc>
                <a:spcPct val="90000"/>
              </a:lnSpc>
              <a:spcBef>
                <a:spcPct val="20000"/>
              </a:spcBef>
              <a:buFontTx/>
              <a:buBlip>
                <a:blip r:embed="rId2"/>
              </a:buBlip>
              <a:defRPr/>
            </a:pPr>
            <a:endParaRPr lang="en-US" sz="1600" kern="0" dirty="0">
              <a:latin typeface="+mn-lt"/>
            </a:endParaRPr>
          </a:p>
        </p:txBody>
      </p:sp>
      <p:sp>
        <p:nvSpPr>
          <p:cNvPr id="11" name="Rectangle 4"/>
          <p:cNvSpPr>
            <a:spLocks noGrp="1" noChangeArrowheads="1"/>
          </p:cNvSpPr>
          <p:nvPr>
            <p:ph type="title"/>
          </p:nvPr>
        </p:nvSpPr>
        <p:spPr>
          <a:xfrm>
            <a:off x="381000" y="460375"/>
            <a:ext cx="8229600" cy="1139825"/>
          </a:xfrm>
        </p:spPr>
        <p:txBody>
          <a:bodyPr/>
          <a:lstStyle/>
          <a:p>
            <a:pPr eaLnBrk="1" hangingPunct="1"/>
            <a:r>
              <a:rPr lang="en-US" dirty="0" smtClean="0">
                <a:solidFill>
                  <a:srgbClr val="C00000"/>
                </a:solidFill>
              </a:rPr>
              <a:t>Hemisphere Summary</a:t>
            </a:r>
          </a:p>
        </p:txBody>
      </p:sp>
      <p:sp>
        <p:nvSpPr>
          <p:cNvPr id="12" name="Rectangle 5"/>
          <p:cNvSpPr txBox="1">
            <a:spLocks noChangeArrowheads="1"/>
          </p:cNvSpPr>
          <p:nvPr/>
        </p:nvSpPr>
        <p:spPr bwMode="auto">
          <a:xfrm>
            <a:off x="609600" y="1725100"/>
            <a:ext cx="8227077" cy="5209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90000"/>
              </a:lnSpc>
              <a:spcBef>
                <a:spcPct val="50000"/>
              </a:spcBef>
              <a:spcAft>
                <a:spcPct val="0"/>
              </a:spcAft>
              <a:buClr>
                <a:srgbClr val="CC0000"/>
              </a:buClr>
              <a:buSzTx/>
              <a:buFont typeface="Wingdings" pitchFamily="2" charset="2"/>
              <a:buChar char="n"/>
              <a:tabLst/>
              <a:defRPr/>
            </a:pPr>
            <a:r>
              <a:rPr kumimoji="0" lang="en-US" sz="2000" b="1" i="0" u="none" strike="noStrike" kern="0" cap="none" spc="0" normalizeH="0" baseline="0" noProof="0" dirty="0" smtClean="0">
                <a:ln>
                  <a:noFill/>
                </a:ln>
                <a:solidFill>
                  <a:schemeClr val="tx1"/>
                </a:solidFill>
                <a:effectLst/>
                <a:uLnTx/>
                <a:uFillTx/>
                <a:latin typeface="+mn-lt"/>
                <a:ea typeface="+mn-ea"/>
                <a:cs typeface="+mn-cs"/>
              </a:rPr>
              <a:t>The Hemisphere Project is coordinated from the Los Angeles Clearinghouse and is funded by ONDCP and DEA.</a:t>
            </a:r>
          </a:p>
          <a:p>
            <a:pPr marL="342900" marR="0" lvl="0" indent="-342900" algn="l" defTabSz="914400" rtl="0" eaLnBrk="1" fontAlgn="base" latinLnBrk="0" hangingPunct="1">
              <a:lnSpc>
                <a:spcPct val="90000"/>
              </a:lnSpc>
              <a:spcBef>
                <a:spcPct val="50000"/>
              </a:spcBef>
              <a:spcAft>
                <a:spcPct val="0"/>
              </a:spcAft>
              <a:buClr>
                <a:srgbClr val="CC0000"/>
              </a:buClr>
              <a:buSzTx/>
              <a:buFont typeface="Wingdings" pitchFamily="2" charset="2"/>
              <a:buChar char="n"/>
              <a:tabLst/>
              <a:defRPr/>
            </a:pPr>
            <a:r>
              <a:rPr kumimoji="0" lang="en-US" sz="2000" b="1" i="0" u="none" strike="noStrike" kern="0" cap="none" spc="0" normalizeH="0" baseline="0" noProof="0" dirty="0" smtClean="0">
                <a:ln>
                  <a:noFill/>
                </a:ln>
                <a:solidFill>
                  <a:schemeClr val="tx1"/>
                </a:solidFill>
                <a:effectLst/>
                <a:uLnTx/>
                <a:uFillTx/>
                <a:latin typeface="+mn-lt"/>
                <a:ea typeface="+mn-ea"/>
                <a:cs typeface="+mn-cs"/>
              </a:rPr>
              <a:t>Hemisphere provides electronic call detail records (CDRs) in response to federal, state, and local administrative/grand jury subpoenas.  </a:t>
            </a:r>
          </a:p>
          <a:p>
            <a:pPr marL="342900" marR="0" lvl="0" indent="-342900" algn="l" defTabSz="914400" rtl="0" eaLnBrk="1" fontAlgn="base" latinLnBrk="0" hangingPunct="1">
              <a:lnSpc>
                <a:spcPct val="90000"/>
              </a:lnSpc>
              <a:spcBef>
                <a:spcPct val="50000"/>
              </a:spcBef>
              <a:spcAft>
                <a:spcPct val="0"/>
              </a:spcAft>
              <a:buClr>
                <a:srgbClr val="CC0000"/>
              </a:buClr>
              <a:buSzTx/>
              <a:buFont typeface="Wingdings" pitchFamily="2" charset="2"/>
              <a:buChar char="n"/>
              <a:tabLst/>
              <a:defRPr/>
            </a:pPr>
            <a:r>
              <a:rPr kumimoji="0" lang="en-US" sz="2000" b="1" i="0" u="none" strike="noStrike" kern="0" cap="none" spc="0" normalizeH="0" baseline="0" noProof="0" dirty="0" smtClean="0">
                <a:ln>
                  <a:noFill/>
                </a:ln>
                <a:solidFill>
                  <a:schemeClr val="tx1"/>
                </a:solidFill>
                <a:effectLst/>
                <a:uLnTx/>
                <a:uFillTx/>
                <a:latin typeface="+mn-lt"/>
                <a:ea typeface="+mn-ea"/>
                <a:cs typeface="+mn-cs"/>
              </a:rPr>
              <a:t>The Hemisphere database contains CDRs for any telephone carrier that uses an AT&amp;T switch to process a telephone call.</a:t>
            </a:r>
          </a:p>
          <a:p>
            <a:pPr marL="342900" marR="0" lvl="0" indent="-342900" algn="l" defTabSz="914400" rtl="0" eaLnBrk="1" fontAlgn="base" latinLnBrk="0" hangingPunct="1">
              <a:lnSpc>
                <a:spcPct val="90000"/>
              </a:lnSpc>
              <a:spcBef>
                <a:spcPct val="50000"/>
              </a:spcBef>
              <a:spcAft>
                <a:spcPct val="0"/>
              </a:spcAft>
              <a:buClr>
                <a:srgbClr val="CC0000"/>
              </a:buClr>
              <a:buSzTx/>
              <a:buFont typeface="Wingdings" pitchFamily="2" charset="2"/>
              <a:buChar char="n"/>
              <a:tabLst/>
              <a:defRPr/>
            </a:pPr>
            <a:r>
              <a:rPr kumimoji="0" lang="en-US" sz="2000" b="1" i="0" u="none" strike="noStrike" kern="0" cap="none" spc="0" normalizeH="0" baseline="0" noProof="0" dirty="0" smtClean="0">
                <a:ln>
                  <a:noFill/>
                </a:ln>
                <a:solidFill>
                  <a:schemeClr val="tx1"/>
                </a:solidFill>
                <a:effectLst/>
                <a:uLnTx/>
                <a:uFillTx/>
                <a:latin typeface="+mn-lt"/>
                <a:ea typeface="+mn-ea"/>
                <a:cs typeface="+mn-cs"/>
              </a:rPr>
              <a:t>Hemisphere is an unclassified program.</a:t>
            </a:r>
          </a:p>
          <a:p>
            <a:pPr marL="342900" marR="0" lvl="0" indent="-342900" algn="l" defTabSz="914400" rtl="0" eaLnBrk="1" fontAlgn="base" latinLnBrk="0" hangingPunct="1">
              <a:lnSpc>
                <a:spcPct val="90000"/>
              </a:lnSpc>
              <a:spcBef>
                <a:spcPct val="50000"/>
              </a:spcBef>
              <a:spcAft>
                <a:spcPct val="0"/>
              </a:spcAft>
              <a:buClr>
                <a:srgbClr val="CC0000"/>
              </a:buClr>
              <a:buSzTx/>
              <a:buFont typeface="Wingdings" pitchFamily="2" charset="2"/>
              <a:buChar char="n"/>
              <a:tabLst/>
              <a:defRPr/>
            </a:pPr>
            <a:r>
              <a:rPr kumimoji="0" lang="en-US" sz="2000" b="1" i="0" u="none" strike="noStrike" kern="0" cap="none" spc="0" normalizeH="0" baseline="0" noProof="0" dirty="0" smtClean="0">
                <a:ln>
                  <a:noFill/>
                </a:ln>
                <a:solidFill>
                  <a:schemeClr val="tx1"/>
                </a:solidFill>
                <a:effectLst/>
                <a:uLnTx/>
                <a:uFillTx/>
                <a:latin typeface="+mn-lt"/>
                <a:ea typeface="+mn-ea"/>
                <a:cs typeface="+mn-cs"/>
              </a:rPr>
              <a:t>Hemisphere provides de-confliction within the Hemisphere database.  </a:t>
            </a:r>
          </a:p>
          <a:p>
            <a:pPr marL="342900" marR="0" lvl="0" indent="-342900" algn="l" defTabSz="914400" rtl="0" eaLnBrk="1" fontAlgn="base" latinLnBrk="0" hangingPunct="1">
              <a:lnSpc>
                <a:spcPct val="90000"/>
              </a:lnSpc>
              <a:spcBef>
                <a:spcPct val="50000"/>
              </a:spcBef>
              <a:spcAft>
                <a:spcPct val="0"/>
              </a:spcAft>
              <a:buClr>
                <a:srgbClr val="CC0000"/>
              </a:buClr>
              <a:buSzTx/>
              <a:buFont typeface="Wingdings" pitchFamily="2" charset="2"/>
              <a:buChar char="n"/>
              <a:tabLst/>
              <a:defRPr/>
            </a:pPr>
            <a:r>
              <a:rPr kumimoji="0" lang="en-US" sz="2000" b="1" i="0" u="none" strike="noStrike" kern="0" cap="none" spc="0" normalizeH="0" baseline="0" noProof="0" dirty="0" smtClean="0">
                <a:ln>
                  <a:noFill/>
                </a:ln>
                <a:solidFill>
                  <a:schemeClr val="tx1"/>
                </a:solidFill>
                <a:effectLst/>
                <a:uLnTx/>
                <a:uFillTx/>
                <a:latin typeface="+mn-lt"/>
                <a:ea typeface="+mn-ea"/>
                <a:cs typeface="+mn-cs"/>
              </a:rPr>
              <a:t>4 billion CDRs populate the Hemisphere database on a daily basis.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6"/>
          <p:cNvSpPr txBox="1">
            <a:spLocks noChangeArrowheads="1"/>
          </p:cNvSpPr>
          <p:nvPr/>
        </p:nvSpPr>
        <p:spPr bwMode="auto">
          <a:xfrm>
            <a:off x="228600" y="5105400"/>
            <a:ext cx="8686800" cy="1371600"/>
          </a:xfrm>
          <a:prstGeom prst="rect">
            <a:avLst/>
          </a:prstGeom>
          <a:noFill/>
          <a:ln w="9525">
            <a:noFill/>
            <a:miter lim="800000"/>
            <a:headEnd/>
            <a:tailEnd/>
          </a:ln>
        </p:spPr>
        <p:txBody>
          <a:bodyPr lIns="98896" tIns="49448" rIns="98896" bIns="49448"/>
          <a:lstStyle/>
          <a:p>
            <a:pPr marL="371475" indent="1588" defTabSz="987425" eaLnBrk="0" hangingPunct="0">
              <a:lnSpc>
                <a:spcPct val="90000"/>
              </a:lnSpc>
              <a:spcBef>
                <a:spcPct val="20000"/>
              </a:spcBef>
              <a:defRPr/>
            </a:pPr>
            <a:r>
              <a:rPr lang="en-US" sz="1600" kern="0" dirty="0">
                <a:latin typeface="+mn-lt"/>
              </a:rPr>
              <a:t> </a:t>
            </a:r>
          </a:p>
          <a:p>
            <a:pPr marL="371475" indent="1588" defTabSz="987425" eaLnBrk="0" hangingPunct="0">
              <a:lnSpc>
                <a:spcPct val="90000"/>
              </a:lnSpc>
              <a:spcBef>
                <a:spcPct val="20000"/>
              </a:spcBef>
              <a:buFontTx/>
              <a:buBlip>
                <a:blip r:embed="rId2"/>
              </a:buBlip>
              <a:defRPr/>
            </a:pPr>
            <a:endParaRPr lang="en-US" sz="1600" kern="0" dirty="0">
              <a:latin typeface="+mn-lt"/>
            </a:endParaRPr>
          </a:p>
        </p:txBody>
      </p:sp>
      <p:sp>
        <p:nvSpPr>
          <p:cNvPr id="10" name="Rectangle 6"/>
          <p:cNvSpPr txBox="1">
            <a:spLocks noChangeArrowheads="1"/>
          </p:cNvSpPr>
          <p:nvPr/>
        </p:nvSpPr>
        <p:spPr bwMode="auto">
          <a:xfrm>
            <a:off x="304800" y="3505200"/>
            <a:ext cx="8610600" cy="1524000"/>
          </a:xfrm>
          <a:prstGeom prst="rect">
            <a:avLst/>
          </a:prstGeom>
          <a:noFill/>
          <a:ln w="9525">
            <a:noFill/>
            <a:miter lim="800000"/>
            <a:headEnd/>
            <a:tailEnd/>
          </a:ln>
        </p:spPr>
        <p:txBody>
          <a:bodyPr lIns="98896" tIns="49448" rIns="98896" bIns="49448"/>
          <a:lstStyle/>
          <a:p>
            <a:pPr marL="371475" indent="1588" defTabSz="987425" eaLnBrk="0" hangingPunct="0">
              <a:lnSpc>
                <a:spcPct val="90000"/>
              </a:lnSpc>
              <a:spcBef>
                <a:spcPct val="20000"/>
              </a:spcBef>
              <a:defRPr/>
            </a:pPr>
            <a:endParaRPr lang="en-US" sz="1600" kern="0" dirty="0">
              <a:latin typeface="+mn-lt"/>
            </a:endParaRPr>
          </a:p>
          <a:p>
            <a:pPr marL="371475" indent="1588" defTabSz="987425" eaLnBrk="0" hangingPunct="0">
              <a:lnSpc>
                <a:spcPct val="90000"/>
              </a:lnSpc>
              <a:spcBef>
                <a:spcPct val="20000"/>
              </a:spcBef>
              <a:buFontTx/>
              <a:buBlip>
                <a:blip r:embed="rId2"/>
              </a:buBlip>
              <a:defRPr/>
            </a:pPr>
            <a:endParaRPr lang="en-US" sz="1600" kern="0" dirty="0">
              <a:latin typeface="+mn-lt"/>
            </a:endParaRPr>
          </a:p>
        </p:txBody>
      </p:sp>
      <p:sp>
        <p:nvSpPr>
          <p:cNvPr id="6" name="Rectangle 5"/>
          <p:cNvSpPr txBox="1">
            <a:spLocks noChangeArrowheads="1"/>
          </p:cNvSpPr>
          <p:nvPr/>
        </p:nvSpPr>
        <p:spPr bwMode="auto">
          <a:xfrm>
            <a:off x="457200" y="1953700"/>
            <a:ext cx="8227077" cy="39137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90000"/>
              </a:lnSpc>
              <a:spcBef>
                <a:spcPct val="50000"/>
              </a:spcBef>
              <a:spcAft>
                <a:spcPct val="0"/>
              </a:spcAft>
              <a:buClr>
                <a:srgbClr val="CC0000"/>
              </a:buClr>
              <a:buSzTx/>
              <a:buFont typeface="Wingdings" pitchFamily="2" charset="2"/>
              <a:buChar char="n"/>
              <a:tabLst/>
              <a:defRPr/>
            </a:pPr>
            <a:r>
              <a:rPr kumimoji="0" lang="en-US" sz="2000" b="1" i="0" u="none" strike="noStrike" kern="0" cap="none" spc="0" normalizeH="0" baseline="0" noProof="0" dirty="0" smtClean="0">
                <a:ln>
                  <a:noFill/>
                </a:ln>
                <a:solidFill>
                  <a:schemeClr val="tx1"/>
                </a:solidFill>
                <a:effectLst/>
                <a:uLnTx/>
                <a:uFillTx/>
                <a:latin typeface="+mn-lt"/>
                <a:ea typeface="+mn-ea"/>
                <a:cs typeface="+mn-cs"/>
              </a:rPr>
              <a:t>Hemisphere results can be returned via email within an hour of the subpoenaed request and include CDRs that are less than one hour old at the time of the search</a:t>
            </a:r>
          </a:p>
          <a:p>
            <a:pPr marL="342900" marR="0" lvl="0" indent="-342900" algn="l" defTabSz="914400" rtl="0" eaLnBrk="1" fontAlgn="base" latinLnBrk="0" hangingPunct="1">
              <a:lnSpc>
                <a:spcPct val="90000"/>
              </a:lnSpc>
              <a:spcBef>
                <a:spcPct val="50000"/>
              </a:spcBef>
              <a:spcAft>
                <a:spcPct val="0"/>
              </a:spcAft>
              <a:buClr>
                <a:srgbClr val="CC0000"/>
              </a:buClr>
              <a:buSzTx/>
              <a:buFont typeface="Wingdings" pitchFamily="2" charset="2"/>
              <a:buChar char="n"/>
              <a:tabLst/>
              <a:defRPr/>
            </a:pPr>
            <a:r>
              <a:rPr kumimoji="0" lang="en-US" sz="2000" b="1" i="0" u="none" strike="noStrike" kern="0" cap="none" spc="0" normalizeH="0" baseline="0" noProof="0" dirty="0" smtClean="0">
                <a:ln>
                  <a:noFill/>
                </a:ln>
                <a:solidFill>
                  <a:schemeClr val="tx1"/>
                </a:solidFill>
                <a:effectLst/>
                <a:uLnTx/>
                <a:uFillTx/>
                <a:latin typeface="+mn-lt"/>
                <a:ea typeface="+mn-ea"/>
                <a:cs typeface="+mn-cs"/>
              </a:rPr>
              <a:t>The Hemisphere program has access to long distance and international CDR’s data going back to 1987</a:t>
            </a:r>
          </a:p>
          <a:p>
            <a:pPr marL="342900" marR="0" lvl="0" indent="-342900" algn="l" defTabSz="914400" rtl="0" eaLnBrk="1" fontAlgn="base" latinLnBrk="0" hangingPunct="1">
              <a:lnSpc>
                <a:spcPct val="90000"/>
              </a:lnSpc>
              <a:spcBef>
                <a:spcPct val="50000"/>
              </a:spcBef>
              <a:spcAft>
                <a:spcPct val="0"/>
              </a:spcAft>
              <a:buClr>
                <a:srgbClr val="CC0000"/>
              </a:buClr>
              <a:buSzTx/>
              <a:buFont typeface="Wingdings" pitchFamily="2" charset="2"/>
              <a:buChar char="n"/>
              <a:tabLst/>
              <a:defRPr/>
            </a:pPr>
            <a:r>
              <a:rPr kumimoji="0" lang="en-US" sz="2000" b="1" i="0" u="none" strike="noStrike" kern="0" cap="none" spc="0" normalizeH="0" baseline="0" noProof="0" dirty="0" smtClean="0">
                <a:ln>
                  <a:noFill/>
                </a:ln>
                <a:solidFill>
                  <a:schemeClr val="tx1"/>
                </a:solidFill>
                <a:effectLst/>
                <a:uLnTx/>
                <a:uFillTx/>
                <a:latin typeface="+mn-lt"/>
                <a:ea typeface="+mn-ea"/>
                <a:cs typeface="+mn-cs"/>
              </a:rPr>
              <a:t>Hemisphere data contains roaming information that can identify the city and state at the time of the call</a:t>
            </a:r>
          </a:p>
          <a:p>
            <a:pPr marL="342900" marR="0" lvl="0" indent="-342900" algn="l" defTabSz="914400" rtl="0" eaLnBrk="1" fontAlgn="base" latinLnBrk="0" hangingPunct="1">
              <a:lnSpc>
                <a:spcPct val="90000"/>
              </a:lnSpc>
              <a:spcBef>
                <a:spcPct val="50000"/>
              </a:spcBef>
              <a:spcAft>
                <a:spcPct val="0"/>
              </a:spcAft>
              <a:buClr>
                <a:srgbClr val="CC0000"/>
              </a:buClr>
              <a:buSzTx/>
              <a:buFont typeface="Wingdings" pitchFamily="2" charset="2"/>
              <a:buChar char="n"/>
              <a:tabLst/>
              <a:defRPr/>
            </a:pPr>
            <a:r>
              <a:rPr kumimoji="0" lang="en-US" sz="2000" b="1" i="0" u="none" strike="noStrike" kern="0" cap="none" spc="0" normalizeH="0" baseline="0" noProof="0" dirty="0" smtClean="0">
                <a:ln>
                  <a:noFill/>
                </a:ln>
                <a:solidFill>
                  <a:schemeClr val="tx1"/>
                </a:solidFill>
                <a:effectLst/>
                <a:uLnTx/>
                <a:uFillTx/>
                <a:latin typeface="+mn-lt"/>
                <a:ea typeface="+mn-ea"/>
                <a:cs typeface="+mn-cs"/>
              </a:rPr>
              <a:t>Results are returned in several formats that aid the analyst/investigator (</a:t>
            </a:r>
            <a:r>
              <a:rPr kumimoji="0" lang="en-US" sz="2000" b="1" i="1" u="none" strike="noStrike" kern="0" cap="none" spc="0" normalizeH="0" baseline="0" noProof="0" dirty="0" smtClean="0">
                <a:ln>
                  <a:noFill/>
                </a:ln>
                <a:solidFill>
                  <a:schemeClr val="tx1"/>
                </a:solidFill>
                <a:effectLst/>
                <a:uLnTx/>
                <a:uFillTx/>
                <a:latin typeface="+mn-lt"/>
                <a:ea typeface="+mn-ea"/>
                <a:cs typeface="+mn-cs"/>
              </a:rPr>
              <a:t>I2, </a:t>
            </a:r>
            <a:r>
              <a:rPr kumimoji="0" lang="en-US" sz="2000" b="1" i="1" u="none" strike="noStrike" kern="0" cap="none" spc="0" normalizeH="0" baseline="0" noProof="0" dirty="0" err="1" smtClean="0">
                <a:ln>
                  <a:noFill/>
                </a:ln>
                <a:solidFill>
                  <a:schemeClr val="tx1"/>
                </a:solidFill>
                <a:effectLst/>
                <a:uLnTx/>
                <a:uFillTx/>
                <a:latin typeface="+mn-lt"/>
                <a:ea typeface="+mn-ea"/>
                <a:cs typeface="+mn-cs"/>
              </a:rPr>
              <a:t>Penlink</a:t>
            </a:r>
            <a:r>
              <a:rPr kumimoji="0" lang="en-US" sz="2000" b="1" i="1" u="none" strike="noStrike" kern="0" cap="none" spc="0" normalizeH="0" baseline="0" noProof="0" dirty="0" smtClean="0">
                <a:ln>
                  <a:noFill/>
                </a:ln>
                <a:solidFill>
                  <a:schemeClr val="tx1"/>
                </a:solidFill>
                <a:effectLst/>
                <a:uLnTx/>
                <a:uFillTx/>
                <a:latin typeface="+mn-lt"/>
                <a:ea typeface="+mn-ea"/>
                <a:cs typeface="+mn-cs"/>
              </a:rPr>
              <a:t>, </a:t>
            </a:r>
            <a:r>
              <a:rPr kumimoji="0" lang="en-US" sz="2000" b="1" i="1" u="none" strike="noStrike" kern="0" cap="none" spc="0" normalizeH="0" baseline="0" noProof="0" dirty="0" err="1" smtClean="0">
                <a:ln>
                  <a:noFill/>
                </a:ln>
                <a:solidFill>
                  <a:schemeClr val="tx1"/>
                </a:solidFill>
                <a:effectLst/>
                <a:uLnTx/>
                <a:uFillTx/>
                <a:latin typeface="+mn-lt"/>
                <a:ea typeface="+mn-ea"/>
                <a:cs typeface="+mn-cs"/>
              </a:rPr>
              <a:t>GeoTime</a:t>
            </a:r>
            <a:r>
              <a:rPr kumimoji="0" lang="en-US" sz="2000" b="1" i="1" u="none" strike="noStrike" kern="0" cap="none" spc="0" normalizeH="0" baseline="0" noProof="0" dirty="0" smtClean="0">
                <a:ln>
                  <a:noFill/>
                </a:ln>
                <a:solidFill>
                  <a:schemeClr val="tx1"/>
                </a:solidFill>
                <a:effectLst/>
                <a:uLnTx/>
                <a:uFillTx/>
                <a:latin typeface="+mn-lt"/>
                <a:ea typeface="+mn-ea"/>
                <a:cs typeface="+mn-cs"/>
              </a:rPr>
              <a:t>, Target Dialed Frequency report, Common Calls report, etc</a:t>
            </a:r>
            <a:r>
              <a:rPr kumimoji="0" lang="en-US" sz="2000" b="1" i="0" u="none" strike="noStrike" kern="0" cap="none" spc="0" normalizeH="0" baseline="0" noProof="0" dirty="0" smtClean="0">
                <a:ln>
                  <a:noFill/>
                </a:ln>
                <a:solidFill>
                  <a:schemeClr val="tx1"/>
                </a:solidFill>
                <a:effectLst/>
                <a:uLnTx/>
                <a:uFillTx/>
                <a:latin typeface="+mn-lt"/>
                <a:ea typeface="+mn-ea"/>
                <a:cs typeface="+mn-cs"/>
              </a:rPr>
              <a:t>)</a:t>
            </a:r>
            <a:endParaRPr kumimoji="0" lang="en-US" sz="3600" b="1" i="0" u="none" strike="noStrike" kern="0" cap="none" spc="0" normalizeH="0" baseline="0" noProof="0" dirty="0" smtClean="0">
              <a:ln>
                <a:noFill/>
              </a:ln>
              <a:solidFill>
                <a:schemeClr val="tx1"/>
              </a:solidFill>
              <a:effectLst/>
              <a:uLnTx/>
              <a:uFillTx/>
              <a:latin typeface="+mn-lt"/>
              <a:ea typeface="+mn-ea"/>
              <a:cs typeface="+mn-cs"/>
            </a:endParaRPr>
          </a:p>
        </p:txBody>
      </p:sp>
      <p:sp>
        <p:nvSpPr>
          <p:cNvPr id="11" name="Rectangle 4"/>
          <p:cNvSpPr>
            <a:spLocks noGrp="1" noChangeArrowheads="1"/>
          </p:cNvSpPr>
          <p:nvPr>
            <p:ph type="title"/>
          </p:nvPr>
        </p:nvSpPr>
        <p:spPr>
          <a:xfrm>
            <a:off x="381000" y="460375"/>
            <a:ext cx="8229600" cy="1139825"/>
          </a:xfrm>
        </p:spPr>
        <p:txBody>
          <a:bodyPr/>
          <a:lstStyle/>
          <a:p>
            <a:pPr eaLnBrk="1" hangingPunct="1"/>
            <a:r>
              <a:rPr lang="en-US" dirty="0" smtClean="0">
                <a:solidFill>
                  <a:srgbClr val="C00000"/>
                </a:solidFill>
              </a:rPr>
              <a:t>Hemisphere Summary</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6"/>
          <p:cNvSpPr txBox="1">
            <a:spLocks noChangeArrowheads="1"/>
          </p:cNvSpPr>
          <p:nvPr/>
        </p:nvSpPr>
        <p:spPr bwMode="auto">
          <a:xfrm>
            <a:off x="228600" y="5105400"/>
            <a:ext cx="8686800" cy="1371600"/>
          </a:xfrm>
          <a:prstGeom prst="rect">
            <a:avLst/>
          </a:prstGeom>
          <a:noFill/>
          <a:ln w="9525">
            <a:noFill/>
            <a:miter lim="800000"/>
            <a:headEnd/>
            <a:tailEnd/>
          </a:ln>
        </p:spPr>
        <p:txBody>
          <a:bodyPr lIns="98896" tIns="49448" rIns="98896" bIns="49448"/>
          <a:lstStyle/>
          <a:p>
            <a:pPr marL="371475" indent="1588" defTabSz="987425" eaLnBrk="0" hangingPunct="0">
              <a:lnSpc>
                <a:spcPct val="90000"/>
              </a:lnSpc>
              <a:spcBef>
                <a:spcPct val="20000"/>
              </a:spcBef>
              <a:defRPr/>
            </a:pPr>
            <a:r>
              <a:rPr lang="en-US" sz="1600" kern="0" dirty="0">
                <a:latin typeface="+mn-lt"/>
              </a:rPr>
              <a:t> </a:t>
            </a:r>
          </a:p>
          <a:p>
            <a:pPr marL="371475" indent="1588" defTabSz="987425" eaLnBrk="0" hangingPunct="0">
              <a:lnSpc>
                <a:spcPct val="90000"/>
              </a:lnSpc>
              <a:spcBef>
                <a:spcPct val="20000"/>
              </a:spcBef>
              <a:buFontTx/>
              <a:buBlip>
                <a:blip r:embed="rId2"/>
              </a:buBlip>
              <a:defRPr/>
            </a:pPr>
            <a:endParaRPr lang="en-US" sz="1600" kern="0" dirty="0">
              <a:latin typeface="+mn-lt"/>
            </a:endParaRPr>
          </a:p>
        </p:txBody>
      </p:sp>
      <p:sp>
        <p:nvSpPr>
          <p:cNvPr id="10" name="Rectangle 6"/>
          <p:cNvSpPr txBox="1">
            <a:spLocks noChangeArrowheads="1"/>
          </p:cNvSpPr>
          <p:nvPr/>
        </p:nvSpPr>
        <p:spPr bwMode="auto">
          <a:xfrm>
            <a:off x="304800" y="3505200"/>
            <a:ext cx="8610600" cy="1524000"/>
          </a:xfrm>
          <a:prstGeom prst="rect">
            <a:avLst/>
          </a:prstGeom>
          <a:noFill/>
          <a:ln w="9525">
            <a:noFill/>
            <a:miter lim="800000"/>
            <a:headEnd/>
            <a:tailEnd/>
          </a:ln>
        </p:spPr>
        <p:txBody>
          <a:bodyPr lIns="98896" tIns="49448" rIns="98896" bIns="49448"/>
          <a:lstStyle/>
          <a:p>
            <a:pPr marL="371475" indent="1588" defTabSz="987425" eaLnBrk="0" hangingPunct="0">
              <a:lnSpc>
                <a:spcPct val="90000"/>
              </a:lnSpc>
              <a:spcBef>
                <a:spcPct val="20000"/>
              </a:spcBef>
              <a:defRPr/>
            </a:pPr>
            <a:endParaRPr lang="en-US" sz="1600" kern="0" dirty="0">
              <a:latin typeface="+mn-lt"/>
            </a:endParaRPr>
          </a:p>
          <a:p>
            <a:pPr marL="371475" indent="1588" defTabSz="987425" eaLnBrk="0" hangingPunct="0">
              <a:lnSpc>
                <a:spcPct val="90000"/>
              </a:lnSpc>
              <a:spcBef>
                <a:spcPct val="20000"/>
              </a:spcBef>
              <a:buFontTx/>
              <a:buBlip>
                <a:blip r:embed="rId2"/>
              </a:buBlip>
              <a:defRPr/>
            </a:pPr>
            <a:endParaRPr lang="en-US" sz="1600" kern="0" dirty="0">
              <a:latin typeface="+mn-lt"/>
            </a:endParaRPr>
          </a:p>
        </p:txBody>
      </p:sp>
      <p:sp>
        <p:nvSpPr>
          <p:cNvPr id="7" name="Title 1"/>
          <p:cNvSpPr>
            <a:spLocks noGrp="1"/>
          </p:cNvSpPr>
          <p:nvPr>
            <p:ph type="title"/>
          </p:nvPr>
        </p:nvSpPr>
        <p:spPr>
          <a:xfrm>
            <a:off x="457200" y="457200"/>
            <a:ext cx="8305800" cy="466725"/>
          </a:xfrm>
        </p:spPr>
        <p:txBody>
          <a:bodyPr/>
          <a:lstStyle/>
          <a:p>
            <a:r>
              <a:rPr lang="en-US" dirty="0" smtClean="0">
                <a:solidFill>
                  <a:srgbClr val="C00000"/>
                </a:solidFill>
              </a:rPr>
              <a:t>Facts and Figures</a:t>
            </a:r>
          </a:p>
        </p:txBody>
      </p:sp>
      <p:sp>
        <p:nvSpPr>
          <p:cNvPr id="6" name="Rectangle 5"/>
          <p:cNvSpPr txBox="1">
            <a:spLocks noChangeArrowheads="1"/>
          </p:cNvSpPr>
          <p:nvPr/>
        </p:nvSpPr>
        <p:spPr bwMode="auto">
          <a:xfrm>
            <a:off x="457200" y="1600200"/>
            <a:ext cx="8227077" cy="39137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indent="-342900">
              <a:lnSpc>
                <a:spcPct val="90000"/>
              </a:lnSpc>
              <a:spcBef>
                <a:spcPct val="50000"/>
              </a:spcBef>
              <a:buClr>
                <a:srgbClr val="CC0000"/>
              </a:buClr>
              <a:buFont typeface="Wingdings" pitchFamily="2" charset="2"/>
              <a:buChar char="n"/>
            </a:pPr>
            <a:r>
              <a:rPr lang="en-US" sz="2400" dirty="0" smtClean="0">
                <a:latin typeface="Times New Roman" pitchFamily="18" charset="0"/>
                <a:cs typeface="Times New Roman" pitchFamily="18" charset="0"/>
              </a:rPr>
              <a:t>Since its inception in September 2007, the Los Angeles Hemisphere Program has processed over 4,400 requests and over 11,200 individual telephone numbers </a:t>
            </a:r>
          </a:p>
          <a:p>
            <a:pPr marL="342900" indent="-342900">
              <a:lnSpc>
                <a:spcPct val="90000"/>
              </a:lnSpc>
              <a:spcBef>
                <a:spcPct val="50000"/>
              </a:spcBef>
              <a:buClr>
                <a:srgbClr val="CC0000"/>
              </a:buClr>
              <a:buFont typeface="Wingdings" pitchFamily="2" charset="2"/>
              <a:buChar char="n"/>
            </a:pPr>
            <a:r>
              <a:rPr lang="en-US" sz="2400" dirty="0" smtClean="0">
                <a:latin typeface="Times New Roman" pitchFamily="18" charset="0"/>
                <a:cs typeface="Times New Roman" pitchFamily="18" charset="0"/>
              </a:rPr>
              <a:t>As of June 2013 Hemisphere has processed 679 requests from the Northwest HIDTA</a:t>
            </a:r>
          </a:p>
          <a:p>
            <a:pPr marL="342900" indent="-342900">
              <a:lnSpc>
                <a:spcPct val="90000"/>
              </a:lnSpc>
              <a:spcBef>
                <a:spcPct val="50000"/>
              </a:spcBef>
              <a:buClr>
                <a:srgbClr val="CC0000"/>
              </a:buClr>
              <a:buFont typeface="Wingdings" pitchFamily="2" charset="2"/>
              <a:buChar char="n"/>
            </a:pPr>
            <a:r>
              <a:rPr lang="en-US" sz="2400" dirty="0" smtClean="0">
                <a:latin typeface="Times New Roman" pitchFamily="18" charset="0"/>
                <a:cs typeface="Times New Roman" pitchFamily="18" charset="0"/>
              </a:rPr>
              <a:t>Hemisphere is most often used by DEA and DHS in the Northwest HIDTA to identify replacement/additional phones</a:t>
            </a:r>
          </a:p>
          <a:p>
            <a:pPr marL="342900" indent="-342900">
              <a:lnSpc>
                <a:spcPct val="90000"/>
              </a:lnSpc>
              <a:spcBef>
                <a:spcPct val="50000"/>
              </a:spcBef>
              <a:buClr>
                <a:srgbClr val="CC0000"/>
              </a:buClr>
              <a:buFont typeface="Wingdings" pitchFamily="2" charset="2"/>
              <a:buChar char="n"/>
            </a:pPr>
            <a:r>
              <a:rPr lang="en-US" sz="2400" dirty="0" smtClean="0">
                <a:latin typeface="Times New Roman" pitchFamily="18" charset="0"/>
                <a:cs typeface="Times New Roman" pitchFamily="18" charset="0"/>
              </a:rPr>
              <a:t>The Northwest HIDTA has recently utilized Hemisphere to track known Canadian phones roaming in the U.S. on the AT&amp;T network</a:t>
            </a:r>
          </a:p>
          <a:p>
            <a:pPr marL="342900" indent="-342900">
              <a:lnSpc>
                <a:spcPct val="90000"/>
              </a:lnSpc>
              <a:spcBef>
                <a:spcPct val="50000"/>
              </a:spcBef>
              <a:buClr>
                <a:srgbClr val="CC0000"/>
              </a:buClr>
            </a:pPr>
            <a:endParaRPr lang="en-US" sz="2400" dirty="0" smtClean="0">
              <a:latin typeface="Times New Roman" pitchFamily="18" charset="0"/>
              <a:cs typeface="Times New Roman" pitchFamily="18" charset="0"/>
            </a:endParaRPr>
          </a:p>
          <a:p>
            <a:pPr marL="342900" indent="-342900">
              <a:lnSpc>
                <a:spcPct val="90000"/>
              </a:lnSpc>
              <a:spcBef>
                <a:spcPct val="50000"/>
              </a:spcBef>
              <a:buClr>
                <a:srgbClr val="CC0000"/>
              </a:buClr>
              <a:buFont typeface="Wingdings" pitchFamily="2" charset="2"/>
              <a:buChar char="n"/>
            </a:pPr>
            <a:endParaRPr lang="en-US" sz="2400" dirty="0" smtClean="0">
              <a:latin typeface="Times New Roman" pitchFamily="18" charset="0"/>
              <a:cs typeface="Times New Roman" pitchFamily="18" charset="0"/>
            </a:endParaRPr>
          </a:p>
          <a:p>
            <a:pPr marL="342900" marR="0" lvl="0" indent="-342900" algn="l" defTabSz="914400" rtl="0" eaLnBrk="1" fontAlgn="base" latinLnBrk="0" hangingPunct="1">
              <a:lnSpc>
                <a:spcPct val="90000"/>
              </a:lnSpc>
              <a:spcBef>
                <a:spcPct val="50000"/>
              </a:spcBef>
              <a:spcAft>
                <a:spcPct val="0"/>
              </a:spcAft>
              <a:buClr>
                <a:srgbClr val="CC0000"/>
              </a:buClr>
              <a:buSzTx/>
              <a:buFont typeface="Wingdings" pitchFamily="2" charset="2"/>
              <a:buChar char="n"/>
              <a:tabLst/>
              <a:defRPr/>
            </a:pPr>
            <a:endParaRPr kumimoji="0" lang="en-US" sz="2400" b="1" i="0" u="none" strike="noStrike" kern="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196" name="Rectangle 2"/>
          <p:cNvSpPr>
            <a:spLocks noGrp="1" noChangeArrowheads="1"/>
          </p:cNvSpPr>
          <p:nvPr>
            <p:ph type="title"/>
          </p:nvPr>
        </p:nvSpPr>
        <p:spPr/>
        <p:txBody>
          <a:bodyPr/>
          <a:lstStyle/>
          <a:p>
            <a:pPr eaLnBrk="1" hangingPunct="1"/>
            <a:r>
              <a:rPr lang="en-US" dirty="0" smtClean="0">
                <a:solidFill>
                  <a:srgbClr val="C00000"/>
                </a:solidFill>
              </a:rPr>
              <a:t>Unique Project Features</a:t>
            </a:r>
          </a:p>
        </p:txBody>
      </p:sp>
      <p:sp>
        <p:nvSpPr>
          <p:cNvPr id="8197" name="Rectangle 3"/>
          <p:cNvSpPr>
            <a:spLocks noGrp="1" noChangeArrowheads="1"/>
          </p:cNvSpPr>
          <p:nvPr>
            <p:ph type="body" idx="1"/>
          </p:nvPr>
        </p:nvSpPr>
        <p:spPr>
          <a:xfrm>
            <a:off x="457200" y="1676400"/>
            <a:ext cx="8227077" cy="2526802"/>
          </a:xfrm>
        </p:spPr>
        <p:txBody>
          <a:bodyPr/>
          <a:lstStyle/>
          <a:p>
            <a:pPr eaLnBrk="1" hangingPunct="1">
              <a:lnSpc>
                <a:spcPct val="90000"/>
              </a:lnSpc>
              <a:spcBef>
                <a:spcPct val="50000"/>
              </a:spcBef>
            </a:pPr>
            <a:r>
              <a:rPr lang="en-US" sz="2400" b="1" dirty="0" smtClean="0">
                <a:solidFill>
                  <a:srgbClr val="CC0000"/>
                </a:solidFill>
              </a:rPr>
              <a:t>“Dropped Phones”</a:t>
            </a:r>
            <a:r>
              <a:rPr lang="en-US" sz="2400" dirty="0" smtClean="0"/>
              <a:t> -  the program uses an algorithm and advanced search features to find the new number.  </a:t>
            </a:r>
          </a:p>
          <a:p>
            <a:pPr eaLnBrk="1" hangingPunct="1">
              <a:lnSpc>
                <a:spcPct val="90000"/>
              </a:lnSpc>
              <a:spcBef>
                <a:spcPct val="50000"/>
              </a:spcBef>
            </a:pPr>
            <a:r>
              <a:rPr lang="en-US" sz="2400" b="1" dirty="0" smtClean="0">
                <a:solidFill>
                  <a:srgbClr val="CC0000"/>
                </a:solidFill>
              </a:rPr>
              <a:t>“Additional Phones”</a:t>
            </a:r>
            <a:r>
              <a:rPr lang="en-US" sz="2400" dirty="0" smtClean="0"/>
              <a:t> – the program can often determine cell phones the target is using that are unknown to law enforcement.</a:t>
            </a:r>
          </a:p>
          <a:p>
            <a:pPr eaLnBrk="1" hangingPunct="1">
              <a:lnSpc>
                <a:spcPct val="90000"/>
              </a:lnSpc>
              <a:spcBef>
                <a:spcPct val="50000"/>
              </a:spcBef>
            </a:pPr>
            <a:r>
              <a:rPr lang="en-US" sz="2400" b="1" dirty="0" smtClean="0">
                <a:solidFill>
                  <a:srgbClr val="CC0000"/>
                </a:solidFill>
              </a:rPr>
              <a:t>“International Phones”</a:t>
            </a:r>
            <a:r>
              <a:rPr lang="en-US" sz="2400" dirty="0" smtClean="0"/>
              <a:t> – the program provides CDRs for a tremendous amount of international numbers that place calls through or roam on the AT&amp;T network. The information is provided in response to the standard Hemisphere administrative subpoena.</a:t>
            </a: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381000" y="152400"/>
            <a:ext cx="9753600" cy="715927"/>
          </a:xfrm>
        </p:spPr>
        <p:txBody>
          <a:bodyPr/>
          <a:lstStyle/>
          <a:p>
            <a:pPr eaLnBrk="1" hangingPunct="1"/>
            <a:r>
              <a:rPr lang="en-US" sz="2800" dirty="0" smtClean="0">
                <a:solidFill>
                  <a:srgbClr val="C00000"/>
                </a:solidFill>
              </a:rPr>
              <a:t>Advanced Results </a:t>
            </a:r>
            <a:br>
              <a:rPr lang="en-US" sz="2800" dirty="0" smtClean="0">
                <a:solidFill>
                  <a:srgbClr val="C00000"/>
                </a:solidFill>
              </a:rPr>
            </a:br>
            <a:r>
              <a:rPr lang="en-US" sz="2800" dirty="0" smtClean="0">
                <a:solidFill>
                  <a:srgbClr val="C00000"/>
                </a:solidFill>
              </a:rPr>
              <a:t>Analysis </a:t>
            </a:r>
            <a:br>
              <a:rPr lang="en-US" sz="2800" dirty="0" smtClean="0">
                <a:solidFill>
                  <a:srgbClr val="C00000"/>
                </a:solidFill>
              </a:rPr>
            </a:br>
            <a:r>
              <a:rPr lang="en-US" sz="2800" dirty="0" smtClean="0">
                <a:solidFill>
                  <a:srgbClr val="C00000"/>
                </a:solidFill>
              </a:rPr>
              <a:t>Searching For Dropped Phones</a:t>
            </a:r>
          </a:p>
        </p:txBody>
      </p:sp>
      <p:sp>
        <p:nvSpPr>
          <p:cNvPr id="10243" name="Rectangle 3"/>
          <p:cNvSpPr>
            <a:spLocks noGrp="1" noChangeArrowheads="1"/>
          </p:cNvSpPr>
          <p:nvPr>
            <p:ph type="body" idx="1"/>
          </p:nvPr>
        </p:nvSpPr>
        <p:spPr>
          <a:xfrm>
            <a:off x="458462" y="2325954"/>
            <a:ext cx="8227077" cy="4523948"/>
          </a:xfrm>
        </p:spPr>
        <p:txBody>
          <a:bodyPr/>
          <a:lstStyle/>
          <a:p>
            <a:pPr eaLnBrk="1" hangingPunct="1">
              <a:lnSpc>
                <a:spcPct val="80000"/>
              </a:lnSpc>
            </a:pPr>
            <a:r>
              <a:rPr lang="en-US" sz="2400" dirty="0" smtClean="0"/>
              <a:t>Dropped Phone Requests:  A service provided by Hemisphere, requestors can ask for analysts to find possible replacement phones that are no longer active</a:t>
            </a:r>
          </a:p>
          <a:p>
            <a:pPr lvl="1" eaLnBrk="1" hangingPunct="1">
              <a:lnSpc>
                <a:spcPct val="80000"/>
              </a:lnSpc>
            </a:pPr>
            <a:r>
              <a:rPr lang="en-US" sz="2200" dirty="0" smtClean="0"/>
              <a:t>To do this, you must mention “Dropped Phone Request” in the special instructions on your request form</a:t>
            </a:r>
          </a:p>
          <a:p>
            <a:pPr lvl="1" eaLnBrk="1" hangingPunct="1">
              <a:lnSpc>
                <a:spcPct val="80000"/>
              </a:lnSpc>
              <a:buFont typeface="Wingdings" pitchFamily="2" charset="2"/>
              <a:buNone/>
            </a:pPr>
            <a:endParaRPr lang="en-US" sz="2200" dirty="0" smtClean="0"/>
          </a:p>
          <a:p>
            <a:pPr eaLnBrk="1" hangingPunct="1">
              <a:lnSpc>
                <a:spcPct val="80000"/>
              </a:lnSpc>
            </a:pPr>
            <a:r>
              <a:rPr lang="en-US" sz="2400" dirty="0" smtClean="0"/>
              <a:t>A dropped phone report will be returned in paragraph form and either written out in the returned email or attached with the results as a word file</a:t>
            </a:r>
          </a:p>
        </p:txBody>
      </p:sp>
    </p:spTree>
  </p:cSld>
  <p:clrMapOvr>
    <a:masterClrMapping/>
  </p:clrMapOvr>
  <p:transition spd="med"/>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695518" y="198473"/>
            <a:ext cx="7762682" cy="715927"/>
          </a:xfrm>
        </p:spPr>
        <p:txBody>
          <a:bodyPr/>
          <a:lstStyle/>
          <a:p>
            <a:pPr eaLnBrk="1" hangingPunct="1"/>
            <a:r>
              <a:rPr lang="en-US" sz="2800" dirty="0" smtClean="0">
                <a:solidFill>
                  <a:srgbClr val="C00000"/>
                </a:solidFill>
              </a:rPr>
              <a:t>Advanced Results </a:t>
            </a:r>
            <a:br>
              <a:rPr lang="en-US" sz="2800" dirty="0" smtClean="0">
                <a:solidFill>
                  <a:srgbClr val="C00000"/>
                </a:solidFill>
              </a:rPr>
            </a:br>
            <a:r>
              <a:rPr lang="en-US" sz="2800" dirty="0" smtClean="0">
                <a:solidFill>
                  <a:srgbClr val="C00000"/>
                </a:solidFill>
              </a:rPr>
              <a:t>Analysis </a:t>
            </a:r>
            <a:br>
              <a:rPr lang="en-US" sz="2800" dirty="0" smtClean="0">
                <a:solidFill>
                  <a:srgbClr val="C00000"/>
                </a:solidFill>
              </a:rPr>
            </a:br>
            <a:r>
              <a:rPr lang="en-US" sz="2800" dirty="0" smtClean="0">
                <a:solidFill>
                  <a:srgbClr val="C00000"/>
                </a:solidFill>
              </a:rPr>
              <a:t>Searching For Dropped Phones</a:t>
            </a:r>
          </a:p>
        </p:txBody>
      </p:sp>
      <p:sp>
        <p:nvSpPr>
          <p:cNvPr id="11267" name="Rectangle 3"/>
          <p:cNvSpPr>
            <a:spLocks noGrp="1" noChangeArrowheads="1"/>
          </p:cNvSpPr>
          <p:nvPr>
            <p:ph type="body" idx="1"/>
          </p:nvPr>
        </p:nvSpPr>
        <p:spPr>
          <a:xfrm>
            <a:off x="458462" y="1752600"/>
            <a:ext cx="8227077" cy="4523948"/>
          </a:xfrm>
        </p:spPr>
        <p:txBody>
          <a:bodyPr/>
          <a:lstStyle/>
          <a:p>
            <a:pPr eaLnBrk="1" hangingPunct="1">
              <a:lnSpc>
                <a:spcPct val="80000"/>
              </a:lnSpc>
            </a:pPr>
            <a:r>
              <a:rPr lang="en-US" sz="2400" dirty="0" smtClean="0"/>
              <a:t>The method for identifying the replacement phone for the dropped phone involves careful analysis of the developed advanced results</a:t>
            </a:r>
          </a:p>
          <a:p>
            <a:pPr eaLnBrk="1" hangingPunct="1">
              <a:lnSpc>
                <a:spcPct val="80000"/>
              </a:lnSpc>
              <a:buFontTx/>
              <a:buNone/>
            </a:pPr>
            <a:endParaRPr lang="en-US" sz="2400" dirty="0" smtClean="0"/>
          </a:p>
          <a:p>
            <a:pPr eaLnBrk="1" hangingPunct="1">
              <a:lnSpc>
                <a:spcPct val="80000"/>
              </a:lnSpc>
            </a:pPr>
            <a:r>
              <a:rPr lang="en-US" sz="2400" dirty="0" smtClean="0"/>
              <a:t>By systematically grading the common calls report and scrutinizing the date ranges, candidates for the replacement phone are ranked by probability</a:t>
            </a:r>
          </a:p>
        </p:txBody>
      </p:sp>
    </p:spTree>
  </p:cSld>
  <p:clrMapOvr>
    <a:masterClrMapping/>
  </p:clrMapOvr>
  <p:transition spd="med">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3316" name="Rectangle 2"/>
          <p:cNvSpPr>
            <a:spLocks noGrp="1" noChangeArrowheads="1"/>
          </p:cNvSpPr>
          <p:nvPr>
            <p:ph type="title"/>
          </p:nvPr>
        </p:nvSpPr>
        <p:spPr>
          <a:xfrm>
            <a:off x="457200" y="503273"/>
            <a:ext cx="7924800" cy="715927"/>
          </a:xfrm>
        </p:spPr>
        <p:txBody>
          <a:bodyPr/>
          <a:lstStyle/>
          <a:p>
            <a:pPr eaLnBrk="1" hangingPunct="1"/>
            <a:r>
              <a:rPr lang="en-US" dirty="0" smtClean="0">
                <a:solidFill>
                  <a:srgbClr val="C00000"/>
                </a:solidFill>
              </a:rPr>
              <a:t>Protecting The Program</a:t>
            </a:r>
          </a:p>
        </p:txBody>
      </p:sp>
      <p:sp>
        <p:nvSpPr>
          <p:cNvPr id="13317" name="Rectangle 3"/>
          <p:cNvSpPr>
            <a:spLocks noGrp="1" noChangeArrowheads="1"/>
          </p:cNvSpPr>
          <p:nvPr>
            <p:ph type="body" sz="half" idx="1"/>
          </p:nvPr>
        </p:nvSpPr>
        <p:spPr>
          <a:xfrm>
            <a:off x="458462" y="1648289"/>
            <a:ext cx="8227077" cy="984805"/>
          </a:xfrm>
        </p:spPr>
        <p:txBody>
          <a:bodyPr/>
          <a:lstStyle/>
          <a:p>
            <a:pPr marL="4763" indent="223838" eaLnBrk="1" hangingPunct="1">
              <a:spcBef>
                <a:spcPct val="50000"/>
              </a:spcBef>
              <a:buFontTx/>
              <a:buNone/>
            </a:pPr>
            <a:r>
              <a:rPr lang="en-US" sz="2000" dirty="0" smtClean="0"/>
              <a:t>Protecting the Hemisphere program is a formidable challenge.  We have taken the following steps to try and keep the program under the radar. </a:t>
            </a:r>
          </a:p>
        </p:txBody>
      </p:sp>
      <p:sp>
        <p:nvSpPr>
          <p:cNvPr id="13318" name="Rectangle 4"/>
          <p:cNvSpPr>
            <a:spLocks noChangeArrowheads="1"/>
          </p:cNvSpPr>
          <p:nvPr/>
        </p:nvSpPr>
        <p:spPr bwMode="auto">
          <a:xfrm>
            <a:off x="443624" y="2843661"/>
            <a:ext cx="8225594" cy="1977299"/>
          </a:xfrm>
          <a:prstGeom prst="rect">
            <a:avLst/>
          </a:prstGeom>
          <a:noFill/>
          <a:ln w="9525">
            <a:noFill/>
            <a:miter lim="800000"/>
            <a:headEnd/>
            <a:tailEnd/>
          </a:ln>
        </p:spPr>
        <p:txBody>
          <a:bodyPr lIns="98896" tIns="49448" rIns="98896" bIns="49448">
            <a:spAutoFit/>
          </a:bodyPr>
          <a:lstStyle/>
          <a:p>
            <a:pPr marL="804863" indent="-461963" defTabSz="987425">
              <a:lnSpc>
                <a:spcPct val="90000"/>
              </a:lnSpc>
              <a:spcBef>
                <a:spcPct val="70000"/>
              </a:spcBef>
              <a:buFontTx/>
              <a:buBlip>
                <a:blip r:embed="rId2"/>
              </a:buBlip>
            </a:pPr>
            <a:r>
              <a:rPr lang="en-US" sz="2000" b="1" dirty="0">
                <a:solidFill>
                  <a:srgbClr val="CC0000"/>
                </a:solidFill>
                <a:latin typeface="Book Antiqua" pitchFamily="18" charset="0"/>
              </a:rPr>
              <a:t>Training</a:t>
            </a:r>
            <a:r>
              <a:rPr lang="en-US" sz="2000" dirty="0">
                <a:latin typeface="Book Antiqua" pitchFamily="18" charset="0"/>
              </a:rPr>
              <a:t> – All Hemisphere training modules are inundated with instruction regarding how to protect Hemisphere data.  </a:t>
            </a:r>
          </a:p>
          <a:p>
            <a:pPr marL="804863" indent="-461963" defTabSz="987425">
              <a:lnSpc>
                <a:spcPct val="90000"/>
              </a:lnSpc>
              <a:spcBef>
                <a:spcPct val="70000"/>
              </a:spcBef>
              <a:buFontTx/>
              <a:buBlip>
                <a:blip r:embed="rId2"/>
              </a:buBlip>
            </a:pPr>
            <a:r>
              <a:rPr lang="en-US" sz="2000" b="1" dirty="0">
                <a:solidFill>
                  <a:srgbClr val="CC0000"/>
                </a:solidFill>
                <a:latin typeface="Book Antiqua" pitchFamily="18" charset="0"/>
              </a:rPr>
              <a:t>Use </a:t>
            </a:r>
            <a:r>
              <a:rPr lang="en-US" sz="2000" dirty="0">
                <a:latin typeface="Book Antiqua" pitchFamily="18" charset="0"/>
              </a:rPr>
              <a:t>-  Hemisphere requests are vetted.  Requestors must have either attended Hemisphere training or be directly connected to a HIDTA Initiative/Agency or intelligence center familiar with the program.</a:t>
            </a: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4340" name="Rectangle 2"/>
          <p:cNvSpPr>
            <a:spLocks noGrp="1" noChangeArrowheads="1"/>
          </p:cNvSpPr>
          <p:nvPr>
            <p:ph type="title"/>
          </p:nvPr>
        </p:nvSpPr>
        <p:spPr/>
        <p:txBody>
          <a:bodyPr/>
          <a:lstStyle/>
          <a:p>
            <a:pPr eaLnBrk="1" hangingPunct="1"/>
            <a:r>
              <a:rPr lang="en-US" dirty="0" smtClean="0">
                <a:solidFill>
                  <a:srgbClr val="C00000"/>
                </a:solidFill>
              </a:rPr>
              <a:t>Protecting The Program</a:t>
            </a:r>
          </a:p>
        </p:txBody>
      </p:sp>
      <p:sp>
        <p:nvSpPr>
          <p:cNvPr id="14341" name="Rectangle 3"/>
          <p:cNvSpPr>
            <a:spLocks noGrp="1" noChangeArrowheads="1"/>
          </p:cNvSpPr>
          <p:nvPr>
            <p:ph type="body" idx="1"/>
          </p:nvPr>
        </p:nvSpPr>
        <p:spPr>
          <a:xfrm>
            <a:off x="299706" y="1589653"/>
            <a:ext cx="8546071" cy="4277747"/>
          </a:xfrm>
        </p:spPr>
        <p:txBody>
          <a:bodyPr/>
          <a:lstStyle/>
          <a:p>
            <a:pPr marL="4763" indent="223838" eaLnBrk="1" hangingPunct="1">
              <a:lnSpc>
                <a:spcPct val="110000"/>
              </a:lnSpc>
              <a:spcBef>
                <a:spcPct val="60000"/>
              </a:spcBef>
              <a:buFontTx/>
              <a:buNone/>
            </a:pPr>
            <a:r>
              <a:rPr lang="en-US" sz="2400" dirty="0" smtClean="0"/>
              <a:t>Hemisphere data will likely produce a variety of different leads for an array of cases. </a:t>
            </a:r>
          </a:p>
          <a:p>
            <a:pPr marL="4763" indent="223838" eaLnBrk="1" hangingPunct="1">
              <a:lnSpc>
                <a:spcPct val="110000"/>
              </a:lnSpc>
              <a:spcBef>
                <a:spcPct val="60000"/>
              </a:spcBef>
              <a:buFontTx/>
              <a:buNone/>
            </a:pPr>
            <a:r>
              <a:rPr lang="en-US" sz="2400" dirty="0" smtClean="0"/>
              <a:t>Hemisphere data will only indicate calls that hit an AT&amp;T switch</a:t>
            </a:r>
          </a:p>
          <a:p>
            <a:pPr marL="4763" indent="223838" eaLnBrk="1" hangingPunct="1">
              <a:lnSpc>
                <a:spcPct val="110000"/>
              </a:lnSpc>
              <a:spcBef>
                <a:spcPct val="60000"/>
              </a:spcBef>
              <a:buFontTx/>
              <a:buNone/>
            </a:pPr>
            <a:r>
              <a:rPr lang="en-US" sz="2400" dirty="0" smtClean="0"/>
              <a:t>Therefore, the only way to get a complete and accurate picture of the target’s phone activity is to subpoena and review a complete set of the carrier’s CDRs.  </a:t>
            </a:r>
          </a:p>
        </p:txBody>
      </p:sp>
      <p:sp>
        <p:nvSpPr>
          <p:cNvPr id="14342" name="Rectangle 4"/>
          <p:cNvSpPr>
            <a:spLocks noChangeArrowheads="1"/>
          </p:cNvSpPr>
          <p:nvPr/>
        </p:nvSpPr>
        <p:spPr bwMode="auto">
          <a:xfrm>
            <a:off x="76200" y="381000"/>
            <a:ext cx="2919908" cy="280216"/>
          </a:xfrm>
          <a:prstGeom prst="rect">
            <a:avLst/>
          </a:prstGeom>
          <a:noFill/>
          <a:ln w="9525" algn="ctr">
            <a:noFill/>
            <a:miter lim="800000"/>
            <a:headEnd/>
            <a:tailEnd/>
          </a:ln>
        </p:spPr>
        <p:txBody>
          <a:bodyPr lIns="98896" tIns="49448" rIns="98896" bIns="49448" anchor="ctr"/>
          <a:lstStyle/>
          <a:p>
            <a:pPr algn="ctr" defTabSz="987425"/>
            <a:endParaRPr lang="en-US" sz="2200" b="1" dirty="0">
              <a:solidFill>
                <a:srgbClr val="CC0000"/>
              </a:solidFill>
              <a:latin typeface="Book Antiqua" pitchFamily="18" charset="0"/>
            </a:endParaRP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364" name="Rectangle 2"/>
          <p:cNvSpPr>
            <a:spLocks noGrp="1" noChangeArrowheads="1"/>
          </p:cNvSpPr>
          <p:nvPr>
            <p:ph type="title"/>
          </p:nvPr>
        </p:nvSpPr>
        <p:spPr/>
        <p:txBody>
          <a:bodyPr/>
          <a:lstStyle/>
          <a:p>
            <a:pPr eaLnBrk="1" hangingPunct="1"/>
            <a:r>
              <a:rPr lang="en-US" dirty="0" smtClean="0">
                <a:solidFill>
                  <a:srgbClr val="C00000"/>
                </a:solidFill>
              </a:rPr>
              <a:t>Protecting The Program</a:t>
            </a:r>
          </a:p>
        </p:txBody>
      </p:sp>
      <p:sp>
        <p:nvSpPr>
          <p:cNvPr id="15365" name="Rectangle 3"/>
          <p:cNvSpPr>
            <a:spLocks noGrp="1" noChangeArrowheads="1"/>
          </p:cNvSpPr>
          <p:nvPr>
            <p:ph type="body" idx="1"/>
          </p:nvPr>
        </p:nvSpPr>
        <p:spPr>
          <a:xfrm>
            <a:off x="511875" y="1874046"/>
            <a:ext cx="8546071" cy="4277746"/>
          </a:xfrm>
        </p:spPr>
        <p:txBody>
          <a:bodyPr/>
          <a:lstStyle/>
          <a:p>
            <a:pPr marL="4763" indent="223838" algn="just" eaLnBrk="1" hangingPunct="1">
              <a:lnSpc>
                <a:spcPct val="110000"/>
              </a:lnSpc>
              <a:spcBef>
                <a:spcPct val="60000"/>
              </a:spcBef>
              <a:buFontTx/>
              <a:buNone/>
            </a:pPr>
            <a:r>
              <a:rPr lang="en-US" sz="2400" dirty="0" smtClean="0"/>
              <a:t>When a complete set of CDRs are subpoenaed from the carrier, then all memorialized references to relevant and pertinent calls can be attributed to the carrier’s records, thus “walling off” the information obtained from Hemisphere.  In other words, Hemisphere can easily be protected if it is used as a pointer system to uncover relevant numbers. </a:t>
            </a: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6388" name="Rectangle 2"/>
          <p:cNvSpPr>
            <a:spLocks noGrp="1" noChangeArrowheads="1"/>
          </p:cNvSpPr>
          <p:nvPr>
            <p:ph type="title"/>
          </p:nvPr>
        </p:nvSpPr>
        <p:spPr>
          <a:xfrm>
            <a:off x="457200" y="841375"/>
            <a:ext cx="8229600" cy="1139825"/>
          </a:xfrm>
        </p:spPr>
        <p:txBody>
          <a:bodyPr/>
          <a:lstStyle/>
          <a:p>
            <a:pPr eaLnBrk="1" hangingPunct="1"/>
            <a:r>
              <a:rPr lang="en-US" sz="3600" dirty="0" smtClean="0">
                <a:solidFill>
                  <a:srgbClr val="C00000"/>
                </a:solidFill>
              </a:rPr>
              <a:t>Protecting The Program</a:t>
            </a:r>
          </a:p>
        </p:txBody>
      </p:sp>
      <p:sp>
        <p:nvSpPr>
          <p:cNvPr id="16389" name="Rectangle 3"/>
          <p:cNvSpPr>
            <a:spLocks noGrp="1" noChangeArrowheads="1"/>
          </p:cNvSpPr>
          <p:nvPr>
            <p:ph type="body" idx="1"/>
          </p:nvPr>
        </p:nvSpPr>
        <p:spPr>
          <a:xfrm>
            <a:off x="299706" y="1563414"/>
            <a:ext cx="8546071" cy="2246586"/>
          </a:xfrm>
          <a:noFill/>
        </p:spPr>
        <p:txBody>
          <a:bodyPr/>
          <a:lstStyle/>
          <a:p>
            <a:pPr marL="4763" indent="223838" algn="just" eaLnBrk="1" hangingPunct="1">
              <a:lnSpc>
                <a:spcPct val="110000"/>
              </a:lnSpc>
              <a:spcBef>
                <a:spcPct val="60000"/>
              </a:spcBef>
              <a:buFontTx/>
              <a:buNone/>
            </a:pPr>
            <a:r>
              <a:rPr lang="en-US" sz="2400" dirty="0" smtClean="0"/>
              <a:t>In special cases, we realize that it might not be possible to obtain subpoenaed phone records that will “wall off” Hemisphere.    </a:t>
            </a:r>
          </a:p>
          <a:p>
            <a:pPr marL="4763" indent="223838" algn="just" eaLnBrk="1" hangingPunct="1">
              <a:lnSpc>
                <a:spcPct val="110000"/>
              </a:lnSpc>
              <a:spcBef>
                <a:spcPct val="60000"/>
              </a:spcBef>
              <a:buFontTx/>
              <a:buNone/>
            </a:pPr>
            <a:r>
              <a:rPr lang="en-US" sz="2400" dirty="0" smtClean="0"/>
              <a:t>In these special circumstances, the Hemisphere analyst should be contacted immediately.  The analyst will work with the investigator and request a separate subpoena to AT&amp;T.  </a:t>
            </a:r>
          </a:p>
        </p:txBody>
      </p:sp>
      <p:sp>
        <p:nvSpPr>
          <p:cNvPr id="16390" name="Rectangle 4"/>
          <p:cNvSpPr>
            <a:spLocks noChangeArrowheads="1"/>
          </p:cNvSpPr>
          <p:nvPr/>
        </p:nvSpPr>
        <p:spPr bwMode="auto">
          <a:xfrm>
            <a:off x="-156777" y="381000"/>
            <a:ext cx="3204777" cy="280216"/>
          </a:xfrm>
          <a:prstGeom prst="rect">
            <a:avLst/>
          </a:prstGeom>
          <a:noFill/>
          <a:ln w="9525" algn="ctr">
            <a:noFill/>
            <a:miter lim="800000"/>
            <a:headEnd/>
            <a:tailEnd/>
          </a:ln>
        </p:spPr>
        <p:txBody>
          <a:bodyPr lIns="98896" tIns="49448" rIns="98896" bIns="49448" anchor="ctr"/>
          <a:lstStyle/>
          <a:p>
            <a:pPr algn="ctr" defTabSz="987425"/>
            <a:r>
              <a:rPr lang="en-US" sz="2200" b="1" dirty="0">
                <a:solidFill>
                  <a:srgbClr val="CC0000"/>
                </a:solidFill>
                <a:latin typeface="Book Antiqua" pitchFamily="18" charset="0"/>
              </a:rPr>
              <a:t>-Exigent Circumstances-</a:t>
            </a:r>
          </a:p>
        </p:txBody>
      </p:sp>
      <p:sp>
        <p:nvSpPr>
          <p:cNvPr id="16391" name="Rectangle 5"/>
          <p:cNvSpPr>
            <a:spLocks noChangeArrowheads="1"/>
          </p:cNvSpPr>
          <p:nvPr/>
        </p:nvSpPr>
        <p:spPr bwMode="auto">
          <a:xfrm>
            <a:off x="155788" y="4258311"/>
            <a:ext cx="5271561" cy="715927"/>
          </a:xfrm>
          <a:prstGeom prst="rect">
            <a:avLst/>
          </a:prstGeom>
          <a:noFill/>
          <a:ln w="9525" algn="ctr">
            <a:noFill/>
            <a:miter lim="800000"/>
            <a:headEnd/>
            <a:tailEnd/>
          </a:ln>
        </p:spPr>
        <p:txBody>
          <a:bodyPr lIns="98896" tIns="49448" rIns="98896" bIns="49448" anchor="ctr"/>
          <a:lstStyle/>
          <a:p>
            <a:pPr algn="ctr" defTabSz="987425"/>
            <a:endParaRPr lang="en-US" sz="3400" b="1">
              <a:solidFill>
                <a:srgbClr val="CC0000"/>
              </a:solidFill>
              <a:latin typeface="Book Antiqua" pitchFamily="18" charset="0"/>
            </a:endParaRP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7412" name="Rectangle 2"/>
          <p:cNvSpPr>
            <a:spLocks noGrp="1" noChangeArrowheads="1"/>
          </p:cNvSpPr>
          <p:nvPr>
            <p:ph type="title"/>
          </p:nvPr>
        </p:nvSpPr>
        <p:spPr/>
        <p:txBody>
          <a:bodyPr/>
          <a:lstStyle/>
          <a:p>
            <a:pPr eaLnBrk="1" hangingPunct="1"/>
            <a:r>
              <a:rPr lang="en-US" dirty="0" smtClean="0">
                <a:solidFill>
                  <a:srgbClr val="C00000"/>
                </a:solidFill>
              </a:rPr>
              <a:t>Protecting The Program</a:t>
            </a:r>
          </a:p>
        </p:txBody>
      </p:sp>
      <p:sp>
        <p:nvSpPr>
          <p:cNvPr id="17413" name="Rectangle 3"/>
          <p:cNvSpPr>
            <a:spLocks noGrp="1" noChangeArrowheads="1"/>
          </p:cNvSpPr>
          <p:nvPr>
            <p:ph type="body" idx="1"/>
          </p:nvPr>
        </p:nvSpPr>
        <p:spPr>
          <a:xfrm>
            <a:off x="299706" y="1096568"/>
            <a:ext cx="8546071" cy="2246586"/>
          </a:xfrm>
          <a:noFill/>
        </p:spPr>
        <p:txBody>
          <a:bodyPr/>
          <a:lstStyle/>
          <a:p>
            <a:pPr marL="4763" indent="223838" eaLnBrk="1" hangingPunct="1">
              <a:lnSpc>
                <a:spcPct val="110000"/>
              </a:lnSpc>
              <a:spcBef>
                <a:spcPct val="60000"/>
              </a:spcBef>
              <a:buFontTx/>
              <a:buNone/>
            </a:pPr>
            <a:r>
              <a:rPr lang="en-US" sz="2000" smtClean="0"/>
              <a:t>   </a:t>
            </a:r>
          </a:p>
        </p:txBody>
      </p:sp>
      <p:sp>
        <p:nvSpPr>
          <p:cNvPr id="17414" name="Rectangle 4"/>
          <p:cNvSpPr>
            <a:spLocks noChangeArrowheads="1"/>
          </p:cNvSpPr>
          <p:nvPr/>
        </p:nvSpPr>
        <p:spPr bwMode="auto">
          <a:xfrm>
            <a:off x="1225530" y="764520"/>
            <a:ext cx="3204777" cy="280216"/>
          </a:xfrm>
          <a:prstGeom prst="rect">
            <a:avLst/>
          </a:prstGeom>
          <a:noFill/>
          <a:ln w="9525" algn="ctr">
            <a:noFill/>
            <a:miter lim="800000"/>
            <a:headEnd/>
            <a:tailEnd/>
          </a:ln>
        </p:spPr>
        <p:txBody>
          <a:bodyPr lIns="98896" tIns="49448" rIns="98896" bIns="49448" anchor="ctr"/>
          <a:lstStyle/>
          <a:p>
            <a:pPr algn="ctr" defTabSz="987425"/>
            <a:endParaRPr lang="en-US" sz="2200" b="1">
              <a:solidFill>
                <a:srgbClr val="CC0000"/>
              </a:solidFill>
              <a:latin typeface="Book Antiqua" pitchFamily="18" charset="0"/>
            </a:endParaRPr>
          </a:p>
        </p:txBody>
      </p:sp>
      <p:sp>
        <p:nvSpPr>
          <p:cNvPr id="17415" name="Rectangle 5"/>
          <p:cNvSpPr>
            <a:spLocks noChangeArrowheads="1"/>
          </p:cNvSpPr>
          <p:nvPr/>
        </p:nvSpPr>
        <p:spPr bwMode="auto">
          <a:xfrm>
            <a:off x="155788" y="1329812"/>
            <a:ext cx="5271561" cy="715927"/>
          </a:xfrm>
          <a:prstGeom prst="rect">
            <a:avLst/>
          </a:prstGeom>
          <a:noFill/>
          <a:ln w="9525" algn="ctr">
            <a:noFill/>
            <a:miter lim="800000"/>
            <a:headEnd/>
            <a:tailEnd/>
          </a:ln>
        </p:spPr>
        <p:txBody>
          <a:bodyPr lIns="98896" tIns="49448" rIns="98896" bIns="49448" anchor="ctr"/>
          <a:lstStyle/>
          <a:p>
            <a:pPr algn="ctr" defTabSz="987425"/>
            <a:endParaRPr lang="en-US" sz="3400" b="1">
              <a:solidFill>
                <a:srgbClr val="CC0000"/>
              </a:solidFill>
              <a:latin typeface="Book Antiqua" pitchFamily="18" charset="0"/>
            </a:endParaRPr>
          </a:p>
        </p:txBody>
      </p:sp>
      <p:sp>
        <p:nvSpPr>
          <p:cNvPr id="17416" name="Rectangle 6"/>
          <p:cNvSpPr>
            <a:spLocks noChangeArrowheads="1"/>
          </p:cNvSpPr>
          <p:nvPr/>
        </p:nvSpPr>
        <p:spPr bwMode="auto">
          <a:xfrm>
            <a:off x="442141" y="2210952"/>
            <a:ext cx="8546071" cy="1010721"/>
          </a:xfrm>
          <a:prstGeom prst="rect">
            <a:avLst/>
          </a:prstGeom>
          <a:noFill/>
          <a:ln w="9525" algn="ctr">
            <a:noFill/>
            <a:miter lim="800000"/>
            <a:headEnd/>
            <a:tailEnd/>
          </a:ln>
        </p:spPr>
        <p:txBody>
          <a:bodyPr lIns="98896" tIns="49448" rIns="98896" bIns="49448"/>
          <a:lstStyle/>
          <a:p>
            <a:pPr marL="4763" indent="223838" algn="just" defTabSz="987425">
              <a:lnSpc>
                <a:spcPct val="110000"/>
              </a:lnSpc>
              <a:spcBef>
                <a:spcPct val="60000"/>
              </a:spcBef>
            </a:pPr>
            <a:r>
              <a:rPr lang="en-US" sz="2400" dirty="0">
                <a:latin typeface="Book Antiqua" pitchFamily="18" charset="0"/>
              </a:rPr>
              <a:t>All requestors are instructed to never refer to Hemisphere in any official document.  If there is no alternative to referencing a Hemisphere request, then the results should be referenced as information obtained from an AT&amp;T subpoena</a:t>
            </a:r>
            <a:r>
              <a:rPr lang="en-US" dirty="0">
                <a:latin typeface="Book Antiqua" pitchFamily="18" charset="0"/>
              </a:rPr>
              <a:t>.</a:t>
            </a:r>
          </a:p>
        </p:txBody>
      </p:sp>
      <p:sp>
        <p:nvSpPr>
          <p:cNvPr id="17417" name="Rectangle 7"/>
          <p:cNvSpPr>
            <a:spLocks noChangeArrowheads="1"/>
          </p:cNvSpPr>
          <p:nvPr/>
        </p:nvSpPr>
        <p:spPr bwMode="auto">
          <a:xfrm>
            <a:off x="76200" y="228600"/>
            <a:ext cx="3204777" cy="280216"/>
          </a:xfrm>
          <a:prstGeom prst="rect">
            <a:avLst/>
          </a:prstGeom>
          <a:noFill/>
          <a:ln w="9525" algn="ctr">
            <a:noFill/>
            <a:miter lim="800000"/>
            <a:headEnd/>
            <a:tailEnd/>
          </a:ln>
        </p:spPr>
        <p:txBody>
          <a:bodyPr lIns="98896" tIns="49448" rIns="98896" bIns="49448" anchor="ctr"/>
          <a:lstStyle/>
          <a:p>
            <a:pPr algn="ctr" defTabSz="987425"/>
            <a:r>
              <a:rPr lang="en-US" sz="2200" b="1" dirty="0">
                <a:solidFill>
                  <a:srgbClr val="CC0000"/>
                </a:solidFill>
                <a:latin typeface="Book Antiqua" pitchFamily="18" charset="0"/>
              </a:rPr>
              <a:t>-Official Reporting-</a:t>
            </a: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2"/>
          <p:cNvSpPr>
            <a:spLocks noGrp="1" noChangeArrowheads="1"/>
          </p:cNvSpPr>
          <p:nvPr>
            <p:ph type="title" idx="4294967295"/>
          </p:nvPr>
        </p:nvSpPr>
        <p:spPr>
          <a:xfrm>
            <a:off x="457200" y="381000"/>
            <a:ext cx="8229600" cy="1139825"/>
          </a:xfrm>
        </p:spPr>
        <p:txBody>
          <a:bodyPr anchor="ctr"/>
          <a:lstStyle/>
          <a:p>
            <a:pPr eaLnBrk="1" hangingPunct="1"/>
            <a:r>
              <a:rPr lang="en-US" smtClean="0"/>
              <a:t>What’s new with Hemisphere?</a:t>
            </a:r>
          </a:p>
        </p:txBody>
      </p:sp>
      <p:sp>
        <p:nvSpPr>
          <p:cNvPr id="14340" name="Rectangle 3"/>
          <p:cNvSpPr>
            <a:spLocks noGrp="1" noChangeArrowheads="1"/>
          </p:cNvSpPr>
          <p:nvPr>
            <p:ph type="body" idx="4294967295"/>
          </p:nvPr>
        </p:nvSpPr>
        <p:spPr>
          <a:xfrm>
            <a:off x="457200" y="1600200"/>
            <a:ext cx="8226425" cy="2693988"/>
          </a:xfrm>
        </p:spPr>
        <p:txBody>
          <a:bodyPr/>
          <a:lstStyle/>
          <a:p>
            <a:pPr marL="228600" indent="-228600" defTabSz="987425" eaLnBrk="1" hangingPunct="1">
              <a:lnSpc>
                <a:spcPct val="90000"/>
              </a:lnSpc>
              <a:tabLst>
                <a:tab pos="228600" algn="l"/>
              </a:tabLst>
            </a:pPr>
            <a:r>
              <a:rPr lang="en-US" sz="2400" b="1" dirty="0" smtClean="0"/>
              <a:t>First court order from Washington submitted in Dec 2012</a:t>
            </a:r>
          </a:p>
          <a:p>
            <a:pPr marL="555625" lvl="1" indent="-228600" defTabSz="987425" eaLnBrk="1" hangingPunct="1">
              <a:lnSpc>
                <a:spcPct val="90000"/>
              </a:lnSpc>
              <a:tabLst>
                <a:tab pos="228600" algn="l"/>
              </a:tabLst>
            </a:pPr>
            <a:r>
              <a:rPr lang="en-US" sz="1800" b="1" dirty="0" smtClean="0"/>
              <a:t>AT&amp;T legal approved use of Court orders from Washington state</a:t>
            </a:r>
          </a:p>
          <a:p>
            <a:pPr marL="555625" lvl="1" indent="-228600" defTabSz="987425" eaLnBrk="1" hangingPunct="1">
              <a:lnSpc>
                <a:spcPct val="90000"/>
              </a:lnSpc>
              <a:tabLst>
                <a:tab pos="228600" algn="l"/>
              </a:tabLst>
            </a:pPr>
            <a:r>
              <a:rPr lang="en-US" sz="1800" b="1" dirty="0" smtClean="0"/>
              <a:t>Allows Local agencies to utilize Hemisphere through court orders</a:t>
            </a:r>
          </a:p>
          <a:p>
            <a:pPr marL="228600" indent="-228600" defTabSz="987425" eaLnBrk="1" hangingPunct="1">
              <a:lnSpc>
                <a:spcPct val="90000"/>
              </a:lnSpc>
              <a:tabLst>
                <a:tab pos="228600" algn="l"/>
              </a:tabLst>
            </a:pPr>
            <a:r>
              <a:rPr lang="en-US" sz="2400" b="1" dirty="0" smtClean="0"/>
              <a:t>Hemisphere began providing subscriber information in July 2012 for AT&amp;T phones</a:t>
            </a:r>
          </a:p>
          <a:p>
            <a:pPr marL="228600" indent="-228600" defTabSz="987425" eaLnBrk="1" hangingPunct="1">
              <a:lnSpc>
                <a:spcPct val="90000"/>
              </a:lnSpc>
              <a:tabLst>
                <a:tab pos="228600" algn="l"/>
              </a:tabLst>
            </a:pPr>
            <a:r>
              <a:rPr lang="en-US" sz="2400" b="1" dirty="0" smtClean="0"/>
              <a:t>Began IMSI and IMEI searches in July 2012 if equipment is utilizing AT&amp;T’s wireless network</a:t>
            </a:r>
          </a:p>
          <a:p>
            <a:pPr marL="228600" indent="-228600" defTabSz="987425" eaLnBrk="1" hangingPunct="1">
              <a:lnSpc>
                <a:spcPct val="90000"/>
              </a:lnSpc>
              <a:tabLst>
                <a:tab pos="228600" algn="l"/>
              </a:tabLst>
            </a:pPr>
            <a:r>
              <a:rPr lang="en-US" sz="2400" b="1" dirty="0" smtClean="0"/>
              <a:t>Started offering mapping through the </a:t>
            </a:r>
            <a:r>
              <a:rPr lang="en-US" sz="2400" b="1" dirty="0" err="1" smtClean="0"/>
              <a:t>GeoTime</a:t>
            </a:r>
            <a:r>
              <a:rPr lang="en-US" sz="2400" b="1" dirty="0" smtClean="0"/>
              <a:t> software in July 2012</a:t>
            </a:r>
          </a:p>
          <a:p>
            <a:pPr marL="228600" indent="-228600" defTabSz="987425" eaLnBrk="1" hangingPunct="1">
              <a:lnSpc>
                <a:spcPct val="90000"/>
              </a:lnSpc>
              <a:tabLst>
                <a:tab pos="228600" algn="l"/>
              </a:tabLst>
            </a:pPr>
            <a:r>
              <a:rPr lang="en-US" sz="2400" b="1" dirty="0" smtClean="0"/>
              <a:t>Introduced limited pinging for some phones in May 2013</a:t>
            </a: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a:xfrm>
            <a:off x="457200" y="228600"/>
            <a:ext cx="8229600" cy="1139825"/>
          </a:xfrm>
        </p:spPr>
        <p:txBody>
          <a:bodyPr/>
          <a:lstStyle/>
          <a:p>
            <a:pPr eaLnBrk="1" hangingPunct="1"/>
            <a:r>
              <a:rPr lang="en-US" smtClean="0">
                <a:latin typeface="Cambria" pitchFamily="18" charset="0"/>
              </a:rPr>
              <a:t>Hemisphere 2012 Requests</a:t>
            </a:r>
            <a:br>
              <a:rPr lang="en-US" smtClean="0">
                <a:latin typeface="Cambria" pitchFamily="18" charset="0"/>
              </a:rPr>
            </a:br>
            <a:r>
              <a:rPr lang="en-US" smtClean="0"/>
              <a:t/>
            </a:r>
            <a:br>
              <a:rPr lang="en-US" smtClean="0"/>
            </a:br>
            <a:endParaRPr lang="en-US" smtClean="0"/>
          </a:p>
        </p:txBody>
      </p:sp>
      <p:graphicFrame>
        <p:nvGraphicFramePr>
          <p:cNvPr id="1026" name="Object 5"/>
          <p:cNvGraphicFramePr>
            <a:graphicFrameLocks noChangeAspect="1"/>
          </p:cNvGraphicFramePr>
          <p:nvPr/>
        </p:nvGraphicFramePr>
        <p:xfrm>
          <a:off x="838200" y="1752600"/>
          <a:ext cx="7466013" cy="4191000"/>
        </p:xfrm>
        <a:graphic>
          <a:graphicData uri="http://schemas.openxmlformats.org/presentationml/2006/ole">
            <mc:AlternateContent xmlns:mc="http://schemas.openxmlformats.org/markup-compatibility/2006">
              <mc:Choice xmlns:v="urn:schemas-microsoft-com:vml" Requires="v">
                <p:oleObj spid="_x0000_s1027" name="Worksheet" r:id="rId5" imgW="8658301" imgH="5762557" progId="Excel.Sheet.12">
                  <p:embed/>
                </p:oleObj>
              </mc:Choice>
              <mc:Fallback>
                <p:oleObj name="Worksheet" r:id="rId5" imgW="8658301" imgH="5762557" progId="Excel.Sheet.12">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38200" y="1752600"/>
                        <a:ext cx="7466013" cy="4191000"/>
                      </a:xfrm>
                      <a:prstGeom prst="rect">
                        <a:avLst/>
                      </a:prstGeom>
                      <a:solidFill>
                        <a:schemeClr val="bg1"/>
                      </a:solidFill>
                      <a:ln w="12700">
                        <a:solidFill>
                          <a:schemeClr val="tx1"/>
                        </a:solidFill>
                        <a:miter lim="800000"/>
                        <a:headEnd/>
                        <a:tailEnd/>
                      </a:ln>
                    </p:spPr>
                  </p:pic>
                </p:oleObj>
              </mc:Fallback>
            </mc:AlternateContent>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2"/>
          <p:cNvSpPr>
            <a:spLocks noGrp="1" noChangeArrowheads="1"/>
          </p:cNvSpPr>
          <p:nvPr>
            <p:ph type="title"/>
          </p:nvPr>
        </p:nvSpPr>
        <p:spPr>
          <a:xfrm>
            <a:off x="457200" y="228600"/>
            <a:ext cx="8229600" cy="1139825"/>
          </a:xfrm>
        </p:spPr>
        <p:txBody>
          <a:bodyPr/>
          <a:lstStyle/>
          <a:p>
            <a:pPr eaLnBrk="1" hangingPunct="1"/>
            <a:r>
              <a:rPr lang="en-US" dirty="0" smtClean="0">
                <a:latin typeface="Cambria" pitchFamily="18" charset="0"/>
              </a:rPr>
              <a:t>Hemisphere Requests By HIDTA 2012-2013</a:t>
            </a:r>
            <a:br>
              <a:rPr lang="en-US" dirty="0" smtClean="0">
                <a:latin typeface="Cambria" pitchFamily="18" charset="0"/>
              </a:rPr>
            </a:br>
            <a:r>
              <a:rPr lang="en-US" dirty="0" smtClean="0"/>
              <a:t/>
            </a:r>
            <a:br>
              <a:rPr lang="en-US" dirty="0" smtClean="0"/>
            </a:br>
            <a:endParaRPr lang="en-US" dirty="0" smtClean="0"/>
          </a:p>
        </p:txBody>
      </p:sp>
      <p:graphicFrame>
        <p:nvGraphicFramePr>
          <p:cNvPr id="2050" name="Object 5"/>
          <p:cNvGraphicFramePr>
            <a:graphicFrameLocks noChangeAspect="1"/>
          </p:cNvGraphicFramePr>
          <p:nvPr/>
        </p:nvGraphicFramePr>
        <p:xfrm>
          <a:off x="838200" y="1752600"/>
          <a:ext cx="7826375" cy="4197350"/>
        </p:xfrm>
        <a:graphic>
          <a:graphicData uri="http://schemas.openxmlformats.org/presentationml/2006/ole">
            <mc:AlternateContent xmlns:mc="http://schemas.openxmlformats.org/markup-compatibility/2006">
              <mc:Choice xmlns:v="urn:schemas-microsoft-com:vml" Requires="v">
                <p:oleObj spid="_x0000_s2051" name="Worksheet" r:id="rId5" imgW="9077277" imgH="5772060" progId="Excel.Sheet.12">
                  <p:embed/>
                </p:oleObj>
              </mc:Choice>
              <mc:Fallback>
                <p:oleObj name="Worksheet" r:id="rId5" imgW="9077277" imgH="5772060" progId="Excel.Sheet.12">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38200" y="1752600"/>
                        <a:ext cx="7826375" cy="4197350"/>
                      </a:xfrm>
                      <a:prstGeom prst="rect">
                        <a:avLst/>
                      </a:prstGeom>
                      <a:solidFill>
                        <a:schemeClr val="bg1"/>
                      </a:solidFill>
                      <a:ln w="12700">
                        <a:solidFill>
                          <a:schemeClr val="tx1"/>
                        </a:solidFill>
                        <a:miter lim="800000"/>
                        <a:headEnd/>
                        <a:tailEnd/>
                      </a:ln>
                    </p:spPr>
                  </p:pic>
                </p:oleObj>
              </mc:Fallback>
            </mc:AlternateContent>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2"/>
          <p:cNvSpPr>
            <a:spLocks noGrp="1" noChangeArrowheads="1"/>
          </p:cNvSpPr>
          <p:nvPr>
            <p:ph type="title"/>
          </p:nvPr>
        </p:nvSpPr>
        <p:spPr>
          <a:xfrm>
            <a:off x="457200" y="228600"/>
            <a:ext cx="8229600" cy="1139825"/>
          </a:xfrm>
        </p:spPr>
        <p:txBody>
          <a:bodyPr/>
          <a:lstStyle/>
          <a:p>
            <a:pPr eaLnBrk="1" hangingPunct="1"/>
            <a:r>
              <a:rPr lang="en-US" sz="4000" dirty="0" smtClean="0">
                <a:latin typeface="Cambria" pitchFamily="18" charset="0"/>
              </a:rPr>
              <a:t>Hemisphere Requests By Agency </a:t>
            </a:r>
            <a:r>
              <a:rPr lang="en-US" sz="3200" dirty="0" smtClean="0">
                <a:latin typeface="Cambria" pitchFamily="18" charset="0"/>
              </a:rPr>
              <a:t>Northwest HIDTA 2012-2013</a:t>
            </a:r>
            <a:r>
              <a:rPr lang="en-US" sz="4000" dirty="0" smtClean="0">
                <a:latin typeface="Cambria" pitchFamily="18" charset="0"/>
              </a:rPr>
              <a:t/>
            </a:r>
            <a:br>
              <a:rPr lang="en-US" sz="4000" dirty="0" smtClean="0">
                <a:latin typeface="Cambria" pitchFamily="18" charset="0"/>
              </a:rPr>
            </a:br>
            <a:r>
              <a:rPr lang="en-US" sz="4000" dirty="0" smtClean="0"/>
              <a:t/>
            </a:r>
            <a:br>
              <a:rPr lang="en-US" sz="4000" dirty="0" smtClean="0"/>
            </a:br>
            <a:endParaRPr lang="en-US" sz="4000" dirty="0" smtClean="0"/>
          </a:p>
        </p:txBody>
      </p:sp>
      <p:graphicFrame>
        <p:nvGraphicFramePr>
          <p:cNvPr id="4098" name="Object 5"/>
          <p:cNvGraphicFramePr>
            <a:graphicFrameLocks noChangeAspect="1"/>
          </p:cNvGraphicFramePr>
          <p:nvPr/>
        </p:nvGraphicFramePr>
        <p:xfrm>
          <a:off x="838200" y="1752600"/>
          <a:ext cx="7466013" cy="4191000"/>
        </p:xfrm>
        <a:graphic>
          <a:graphicData uri="http://schemas.openxmlformats.org/presentationml/2006/ole">
            <mc:AlternateContent xmlns:mc="http://schemas.openxmlformats.org/markup-compatibility/2006">
              <mc:Choice xmlns:v="urn:schemas-microsoft-com:vml" Requires="v">
                <p:oleObj spid="_x0000_s4099" name="Worksheet" r:id="rId5" imgW="8658301" imgH="5772060" progId="Excel.Sheet.12">
                  <p:embed/>
                </p:oleObj>
              </mc:Choice>
              <mc:Fallback>
                <p:oleObj name="Worksheet" r:id="rId5" imgW="8658301" imgH="5772060" progId="Excel.Sheet.12">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38200" y="1752600"/>
                        <a:ext cx="7466013" cy="4191000"/>
                      </a:xfrm>
                      <a:prstGeom prst="rect">
                        <a:avLst/>
                      </a:prstGeom>
                      <a:solidFill>
                        <a:schemeClr val="bg1"/>
                      </a:solidFill>
                      <a:ln w="12700">
                        <a:solidFill>
                          <a:schemeClr val="tx1"/>
                        </a:solidFill>
                        <a:miter lim="800000"/>
                        <a:headEnd/>
                        <a:tailEnd/>
                      </a:ln>
                    </p:spPr>
                  </p:pic>
                </p:oleObj>
              </mc:Fallback>
            </mc:AlternateContent>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bwMode="auto">
          <a:xfrm>
            <a:off x="457200" y="304800"/>
            <a:ext cx="8229600" cy="1139825"/>
          </a:xfrm>
          <a:prstGeom prst="rect">
            <a:avLst/>
          </a:prstGeom>
          <a:noFill/>
          <a:ln w="9525">
            <a:noFill/>
            <a:miter lim="800000"/>
            <a:headEnd/>
            <a:tailEnd/>
          </a:ln>
        </p:spPr>
        <p:txBody>
          <a:bodyPr/>
          <a:lstStyle/>
          <a:p>
            <a:pPr algn="ctr">
              <a:defRPr/>
            </a:pPr>
            <a:r>
              <a:rPr lang="en-US" sz="4200" b="1" kern="0" dirty="0">
                <a:solidFill>
                  <a:srgbClr val="000000"/>
                </a:solidFill>
                <a:latin typeface="Cambria" pitchFamily="18" charset="0"/>
                <a:ea typeface="+mj-ea"/>
                <a:cs typeface="+mj-cs"/>
              </a:rPr>
              <a:t>Request by Type</a:t>
            </a:r>
          </a:p>
          <a:p>
            <a:pPr algn="ctr">
              <a:defRPr/>
            </a:pPr>
            <a:r>
              <a:rPr lang="en-US" sz="3200" dirty="0" smtClean="0">
                <a:latin typeface="Cambria" pitchFamily="18" charset="0"/>
              </a:rPr>
              <a:t>Northwest HIDTA 2012-2013</a:t>
            </a:r>
            <a:endParaRPr lang="en-US" sz="4200" b="1" kern="0" dirty="0">
              <a:solidFill>
                <a:srgbClr val="000000"/>
              </a:solidFill>
              <a:latin typeface="+mj-lt"/>
              <a:ea typeface="+mj-ea"/>
              <a:cs typeface="+mj-cs"/>
            </a:endParaRPr>
          </a:p>
        </p:txBody>
      </p:sp>
      <p:graphicFrame>
        <p:nvGraphicFramePr>
          <p:cNvPr id="6146" name="Object 4"/>
          <p:cNvGraphicFramePr>
            <a:graphicFrameLocks noChangeAspect="1"/>
          </p:cNvGraphicFramePr>
          <p:nvPr/>
        </p:nvGraphicFramePr>
        <p:xfrm>
          <a:off x="533400" y="1981200"/>
          <a:ext cx="7839075" cy="3395663"/>
        </p:xfrm>
        <a:graphic>
          <a:graphicData uri="http://schemas.openxmlformats.org/presentationml/2006/ole">
            <mc:AlternateContent xmlns:mc="http://schemas.openxmlformats.org/markup-compatibility/2006">
              <mc:Choice xmlns:v="urn:schemas-microsoft-com:vml" Requires="v">
                <p:oleObj spid="_x0000_s6147" name="Worksheet" r:id="rId5" imgW="7924890" imgH="2514510" progId="Excel.Sheet.12">
                  <p:embed/>
                </p:oleObj>
              </mc:Choice>
              <mc:Fallback>
                <p:oleObj name="Worksheet" r:id="rId5" imgW="7924890" imgH="2514510" progId="Excel.Sheet.12">
                  <p:embed/>
                  <p:pic>
                    <p:nvPicPr>
                      <p:cNvPr id="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3400" y="1981200"/>
                        <a:ext cx="7839075" cy="339566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2"/>
          <p:cNvSpPr>
            <a:spLocks noGrp="1" noChangeArrowheads="1"/>
          </p:cNvSpPr>
          <p:nvPr>
            <p:ph type="title"/>
          </p:nvPr>
        </p:nvSpPr>
        <p:spPr>
          <a:xfrm>
            <a:off x="457200" y="228600"/>
            <a:ext cx="8229600" cy="1139825"/>
          </a:xfrm>
        </p:spPr>
        <p:txBody>
          <a:bodyPr/>
          <a:lstStyle/>
          <a:p>
            <a:pPr eaLnBrk="1" hangingPunct="1"/>
            <a:r>
              <a:rPr lang="en-US" dirty="0" smtClean="0">
                <a:latin typeface="Cambria" pitchFamily="18" charset="0"/>
              </a:rPr>
              <a:t>Hemisphere Drug Types </a:t>
            </a:r>
            <a:br>
              <a:rPr lang="en-US" dirty="0" smtClean="0">
                <a:latin typeface="Cambria" pitchFamily="18" charset="0"/>
              </a:rPr>
            </a:br>
            <a:r>
              <a:rPr lang="en-US" sz="1800" dirty="0" smtClean="0">
                <a:latin typeface="Cambria" pitchFamily="18" charset="0"/>
              </a:rPr>
              <a:t> </a:t>
            </a:r>
            <a:r>
              <a:rPr lang="en-US" sz="3200" dirty="0" smtClean="0">
                <a:latin typeface="Cambria" pitchFamily="18" charset="0"/>
              </a:rPr>
              <a:t>Northwest HIDTA 2012-2013</a:t>
            </a:r>
            <a:r>
              <a:rPr lang="en-US" dirty="0" smtClean="0"/>
              <a:t/>
            </a:r>
            <a:br>
              <a:rPr lang="en-US" dirty="0" smtClean="0"/>
            </a:br>
            <a:endParaRPr lang="en-US" dirty="0" smtClean="0"/>
          </a:p>
        </p:txBody>
      </p:sp>
      <p:sp>
        <p:nvSpPr>
          <p:cNvPr id="4100" name="TextBox 1"/>
          <p:cNvSpPr txBox="1">
            <a:spLocks noChangeArrowheads="1"/>
          </p:cNvSpPr>
          <p:nvPr/>
        </p:nvSpPr>
        <p:spPr bwMode="auto">
          <a:xfrm>
            <a:off x="457200" y="5867400"/>
            <a:ext cx="8382000" cy="350838"/>
          </a:xfrm>
          <a:prstGeom prst="rect">
            <a:avLst/>
          </a:prstGeom>
          <a:noFill/>
          <a:ln w="9525">
            <a:noFill/>
            <a:miter lim="800000"/>
            <a:headEnd/>
            <a:tailEnd/>
          </a:ln>
        </p:spPr>
        <p:txBody>
          <a:bodyPr/>
          <a:lstStyle/>
          <a:p>
            <a:r>
              <a:rPr lang="en-US" sz="2000" b="1" dirty="0">
                <a:latin typeface="Calibri" pitchFamily="34" charset="0"/>
              </a:rPr>
              <a:t>* </a:t>
            </a:r>
            <a:r>
              <a:rPr lang="en-US" sz="2000" b="1" dirty="0" smtClean="0">
                <a:latin typeface="Calibri" pitchFamily="34" charset="0"/>
              </a:rPr>
              <a:t>Fugitives</a:t>
            </a:r>
            <a:r>
              <a:rPr lang="en-US" sz="2000" b="1" dirty="0">
                <a:latin typeface="Calibri" pitchFamily="34" charset="0"/>
              </a:rPr>
              <a:t>, Homicides, Kidnappings, Missing Persons, Etc</a:t>
            </a:r>
            <a:r>
              <a:rPr lang="en-US" sz="1500" b="1" dirty="0">
                <a:latin typeface="Rockwell" pitchFamily="18" charset="0"/>
              </a:rPr>
              <a:t>. </a:t>
            </a:r>
            <a:endParaRPr lang="en-US" sz="1500" dirty="0">
              <a:latin typeface="Rockwell" pitchFamily="18" charset="0"/>
            </a:endParaRPr>
          </a:p>
        </p:txBody>
      </p:sp>
      <p:graphicFrame>
        <p:nvGraphicFramePr>
          <p:cNvPr id="4098" name="Object 5"/>
          <p:cNvGraphicFramePr>
            <a:graphicFrameLocks noChangeAspect="1"/>
          </p:cNvGraphicFramePr>
          <p:nvPr/>
        </p:nvGraphicFramePr>
        <p:xfrm>
          <a:off x="533400" y="1600200"/>
          <a:ext cx="8031163" cy="4038600"/>
        </p:xfrm>
        <a:graphic>
          <a:graphicData uri="http://schemas.openxmlformats.org/presentationml/2006/ole">
            <mc:AlternateContent xmlns:mc="http://schemas.openxmlformats.org/markup-compatibility/2006">
              <mc:Choice xmlns:v="urn:schemas-microsoft-com:vml" Requires="v">
                <p:oleObj spid="_x0000_s8195" name="Worksheet" r:id="rId5" imgW="8582123" imgH="3057480" progId="Excel.Sheet.12">
                  <p:embed/>
                </p:oleObj>
              </mc:Choice>
              <mc:Fallback>
                <p:oleObj name="Worksheet" r:id="rId5" imgW="8582123" imgH="3057480" progId="Excel.Sheet.12">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3400" y="1600200"/>
                        <a:ext cx="8031163" cy="4038600"/>
                      </a:xfrm>
                      <a:prstGeom prst="rect">
                        <a:avLst/>
                      </a:prstGeom>
                      <a:solidFill>
                        <a:schemeClr val="bg1"/>
                      </a:solidFill>
                      <a:ln w="12700">
                        <a:solidFill>
                          <a:schemeClr val="tx1"/>
                        </a:solidFill>
                        <a:miter lim="800000"/>
                        <a:headEnd/>
                        <a:tailEnd/>
                      </a:ln>
                    </p:spPr>
                  </p:pic>
                </p:oleObj>
              </mc:Fallback>
            </mc:AlternateContent>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533400" y="1981200"/>
            <a:ext cx="7848600" cy="3886200"/>
          </a:xfrm>
        </p:spPr>
        <p:txBody>
          <a:bodyPr/>
          <a:lstStyle/>
          <a:p>
            <a:pPr algn="ctr"/>
            <a:r>
              <a:rPr lang="en-US" sz="8000" dirty="0" smtClean="0">
                <a:solidFill>
                  <a:srgbClr val="FF0000"/>
                </a:solidFill>
                <a:latin typeface="Book Antiqua" pitchFamily="18" charset="0"/>
              </a:rPr>
              <a:t>Hemisphere SUCCESS STORIES</a:t>
            </a:r>
          </a:p>
        </p:txBody>
      </p:sp>
      <p:sp>
        <p:nvSpPr>
          <p:cNvPr id="3" name="TextBox 2"/>
          <p:cNvSpPr txBox="1"/>
          <p:nvPr/>
        </p:nvSpPr>
        <p:spPr>
          <a:xfrm>
            <a:off x="828726" y="457200"/>
            <a:ext cx="7324674" cy="923330"/>
          </a:xfrm>
          <a:prstGeom prst="rect">
            <a:avLst/>
          </a:prstGeom>
          <a:noFill/>
        </p:spPr>
        <p:txBody>
          <a:bodyPr wrap="square" rtlCol="0">
            <a:spAutoFit/>
          </a:bodyPr>
          <a:lstStyle/>
          <a:p>
            <a:pPr algn="ctr"/>
            <a:r>
              <a:rPr lang="en-US" sz="5400" b="1" dirty="0" smtClean="0">
                <a:solidFill>
                  <a:srgbClr val="FF0000"/>
                </a:solidFill>
                <a:latin typeface="Book Antiqua" pitchFamily="18" charset="0"/>
              </a:rPr>
              <a:t>Northwest HIDTA</a:t>
            </a:r>
            <a:endParaRPr lang="en-US" sz="5400" b="1" dirty="0"/>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 Box 2"/>
          <p:cNvSpPr txBox="1">
            <a:spLocks noChangeArrowheads="1"/>
          </p:cNvSpPr>
          <p:nvPr/>
        </p:nvSpPr>
        <p:spPr bwMode="auto">
          <a:xfrm>
            <a:off x="1447800" y="533400"/>
            <a:ext cx="6096000" cy="584775"/>
          </a:xfrm>
          <a:prstGeom prst="rect">
            <a:avLst/>
          </a:prstGeom>
          <a:noFill/>
          <a:ln w="9525">
            <a:noFill/>
            <a:miter lim="800000"/>
            <a:headEnd/>
            <a:tailEnd/>
          </a:ln>
        </p:spPr>
        <p:txBody>
          <a:bodyPr>
            <a:spAutoFit/>
          </a:bodyPr>
          <a:lstStyle/>
          <a:p>
            <a:pPr algn="ctr"/>
            <a:r>
              <a:rPr lang="en-US" sz="3200" b="1" dirty="0">
                <a:solidFill>
                  <a:srgbClr val="800000"/>
                </a:solidFill>
              </a:rPr>
              <a:t>DEA- </a:t>
            </a:r>
            <a:r>
              <a:rPr lang="en-US" sz="3200" b="1" dirty="0" smtClean="0">
                <a:solidFill>
                  <a:srgbClr val="800000"/>
                </a:solidFill>
              </a:rPr>
              <a:t>Seattle 2011</a:t>
            </a:r>
            <a:endParaRPr lang="en-US" sz="3200" b="1" dirty="0">
              <a:solidFill>
                <a:srgbClr val="800000"/>
              </a:solidFill>
            </a:endParaRPr>
          </a:p>
        </p:txBody>
      </p:sp>
      <p:sp>
        <p:nvSpPr>
          <p:cNvPr id="10246" name="Text Box 2"/>
          <p:cNvSpPr txBox="1">
            <a:spLocks noChangeArrowheads="1"/>
          </p:cNvSpPr>
          <p:nvPr/>
        </p:nvSpPr>
        <p:spPr bwMode="auto">
          <a:xfrm>
            <a:off x="304800" y="1600200"/>
            <a:ext cx="4953000" cy="4524315"/>
          </a:xfrm>
          <a:prstGeom prst="rect">
            <a:avLst/>
          </a:prstGeom>
          <a:noFill/>
          <a:ln w="9525">
            <a:noFill/>
            <a:miter lim="800000"/>
            <a:headEnd/>
            <a:tailEnd/>
          </a:ln>
        </p:spPr>
        <p:txBody>
          <a:bodyPr>
            <a:spAutoFit/>
          </a:bodyPr>
          <a:lstStyle/>
          <a:p>
            <a:pPr>
              <a:buFontTx/>
              <a:buChar char="•"/>
            </a:pPr>
            <a:r>
              <a:rPr lang="en-US" dirty="0"/>
              <a:t>During a wire intercept conducted from Jan 2011 to April 2011, targets would continually rotate their pre-paid phones</a:t>
            </a:r>
          </a:p>
          <a:p>
            <a:pPr lvl="1">
              <a:buFontTx/>
              <a:buChar char="•"/>
            </a:pPr>
            <a:r>
              <a:rPr lang="en-US" dirty="0"/>
              <a:t>Utilized Hemisphere extensively to identify dropped phones and verify targets</a:t>
            </a:r>
          </a:p>
          <a:p>
            <a:pPr lvl="1">
              <a:buFontTx/>
              <a:buChar char="•"/>
            </a:pPr>
            <a:r>
              <a:rPr lang="en-US" dirty="0"/>
              <a:t>Hemisphere </a:t>
            </a:r>
            <a:r>
              <a:rPr lang="en-US" dirty="0" smtClean="0"/>
              <a:t>identified </a:t>
            </a:r>
            <a:r>
              <a:rPr lang="en-US" dirty="0"/>
              <a:t>a significant amount of the new numbers</a:t>
            </a:r>
          </a:p>
          <a:p>
            <a:pPr>
              <a:buFontTx/>
              <a:buChar char="•"/>
            </a:pPr>
            <a:r>
              <a:rPr lang="en-US" dirty="0"/>
              <a:t>Based on this wire intercept investigation DEA was able to seize;</a:t>
            </a:r>
          </a:p>
          <a:p>
            <a:pPr lvl="1">
              <a:buFontTx/>
              <a:buChar char="•"/>
            </a:pPr>
            <a:r>
              <a:rPr lang="en-US" dirty="0"/>
              <a:t> 136 kilos of cocaine</a:t>
            </a:r>
          </a:p>
          <a:p>
            <a:pPr lvl="1">
              <a:buFontTx/>
              <a:buChar char="•"/>
            </a:pPr>
            <a:r>
              <a:rPr lang="en-US" dirty="0"/>
              <a:t>2000 pounds of marijuana</a:t>
            </a:r>
          </a:p>
          <a:p>
            <a:pPr lvl="1">
              <a:buFontTx/>
              <a:buChar char="•"/>
            </a:pPr>
            <a:r>
              <a:rPr lang="en-US" dirty="0" smtClean="0"/>
              <a:t>Approximately </a:t>
            </a:r>
            <a:r>
              <a:rPr lang="en-US" dirty="0"/>
              <a:t>2.2 million dollars</a:t>
            </a:r>
          </a:p>
          <a:p>
            <a:pPr lvl="1">
              <a:buFontTx/>
              <a:buChar char="•"/>
            </a:pPr>
            <a:r>
              <a:rPr lang="en-US" dirty="0" smtClean="0"/>
              <a:t>Several </a:t>
            </a:r>
            <a:r>
              <a:rPr lang="en-US" dirty="0"/>
              <a:t>residences, vehicles, and other assets.  </a:t>
            </a:r>
          </a:p>
          <a:p>
            <a:pPr lvl="1">
              <a:buFontTx/>
              <a:buChar char="•"/>
            </a:pPr>
            <a:r>
              <a:rPr lang="en-US" dirty="0"/>
              <a:t>“Plus, we really pissed off the Hells Angel’s in Canada”</a:t>
            </a:r>
            <a:endParaRPr lang="en-US" b="1" dirty="0">
              <a:cs typeface="Arial" charset="0"/>
            </a:endParaRPr>
          </a:p>
        </p:txBody>
      </p:sp>
      <p:pic>
        <p:nvPicPr>
          <p:cNvPr id="10247" name="Picture 10" descr="http://www.canadiandesignresource.ca/officialgallery/wp-content/uploads/2010/08/17966.jpg"/>
          <p:cNvPicPr>
            <a:picLocks noChangeAspect="1" noChangeArrowheads="1"/>
          </p:cNvPicPr>
          <p:nvPr/>
        </p:nvPicPr>
        <p:blipFill>
          <a:blip r:embed="rId3" cstate="print"/>
          <a:srcRect/>
          <a:stretch>
            <a:fillRect/>
          </a:stretch>
        </p:blipFill>
        <p:spPr bwMode="auto">
          <a:xfrm>
            <a:off x="5372100" y="2438400"/>
            <a:ext cx="3609975" cy="24098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533400" y="1981200"/>
            <a:ext cx="7848600" cy="3886200"/>
          </a:xfrm>
        </p:spPr>
        <p:txBody>
          <a:bodyPr/>
          <a:lstStyle/>
          <a:p>
            <a:pPr algn="ctr"/>
            <a:r>
              <a:rPr lang="en-US" sz="8000" dirty="0" smtClean="0">
                <a:solidFill>
                  <a:srgbClr val="FF0000"/>
                </a:solidFill>
                <a:latin typeface="Book Antiqua" pitchFamily="18" charset="0"/>
              </a:rPr>
              <a:t>Hemisphere SUCCESS STORIES</a:t>
            </a:r>
          </a:p>
        </p:txBody>
      </p:sp>
      <p:sp>
        <p:nvSpPr>
          <p:cNvPr id="3" name="TextBox 2"/>
          <p:cNvSpPr txBox="1"/>
          <p:nvPr/>
        </p:nvSpPr>
        <p:spPr>
          <a:xfrm>
            <a:off x="990600" y="381000"/>
            <a:ext cx="7324674" cy="923330"/>
          </a:xfrm>
          <a:prstGeom prst="rect">
            <a:avLst/>
          </a:prstGeom>
          <a:noFill/>
        </p:spPr>
        <p:txBody>
          <a:bodyPr wrap="square" rtlCol="0">
            <a:spAutoFit/>
          </a:bodyPr>
          <a:lstStyle/>
          <a:p>
            <a:pPr algn="ctr"/>
            <a:r>
              <a:rPr lang="en-US" sz="5400" b="1" dirty="0" smtClean="0">
                <a:solidFill>
                  <a:srgbClr val="FF0000"/>
                </a:solidFill>
                <a:latin typeface="Book Antiqua" pitchFamily="18" charset="0"/>
              </a:rPr>
              <a:t>2012-2013</a:t>
            </a:r>
            <a:endParaRPr lang="en-US" sz="5400" b="1" dirty="0"/>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2"/>
          <p:cNvSpPr txBox="1">
            <a:spLocks noChangeArrowheads="1"/>
          </p:cNvSpPr>
          <p:nvPr/>
        </p:nvSpPr>
        <p:spPr bwMode="auto">
          <a:xfrm>
            <a:off x="1447800" y="457200"/>
            <a:ext cx="6096000" cy="830997"/>
          </a:xfrm>
          <a:prstGeom prst="rect">
            <a:avLst/>
          </a:prstGeom>
          <a:noFill/>
          <a:ln w="9525">
            <a:noFill/>
            <a:miter lim="800000"/>
            <a:headEnd/>
            <a:tailEnd/>
          </a:ln>
        </p:spPr>
        <p:txBody>
          <a:bodyPr>
            <a:spAutoFit/>
          </a:bodyPr>
          <a:lstStyle/>
          <a:p>
            <a:pPr algn="ctr"/>
            <a:r>
              <a:rPr lang="en-US" sz="2400" b="1" dirty="0">
                <a:solidFill>
                  <a:srgbClr val="800000"/>
                </a:solidFill>
              </a:rPr>
              <a:t>Montclair PD- Los </a:t>
            </a:r>
            <a:r>
              <a:rPr lang="en-US" sz="2400" b="1" dirty="0" smtClean="0">
                <a:solidFill>
                  <a:srgbClr val="800000"/>
                </a:solidFill>
              </a:rPr>
              <a:t>Angeles</a:t>
            </a:r>
          </a:p>
          <a:p>
            <a:pPr algn="ctr"/>
            <a:r>
              <a:rPr lang="en-US" sz="2400" b="1" dirty="0" smtClean="0">
                <a:solidFill>
                  <a:srgbClr val="800000"/>
                </a:solidFill>
              </a:rPr>
              <a:t>2012</a:t>
            </a:r>
            <a:endParaRPr lang="en-US" sz="2400" b="1" dirty="0">
              <a:solidFill>
                <a:srgbClr val="800000"/>
              </a:solidFill>
            </a:endParaRPr>
          </a:p>
        </p:txBody>
      </p:sp>
      <p:pic>
        <p:nvPicPr>
          <p:cNvPr id="12291" name="Picture 2"/>
          <p:cNvPicPr>
            <a:picLocks noChangeAspect="1" noChangeArrowheads="1"/>
          </p:cNvPicPr>
          <p:nvPr/>
        </p:nvPicPr>
        <p:blipFill>
          <a:blip r:embed="rId3" cstate="print"/>
          <a:srcRect t="12666" r="9500" b="13333"/>
          <a:stretch>
            <a:fillRect/>
          </a:stretch>
        </p:blipFill>
        <p:spPr bwMode="auto">
          <a:xfrm>
            <a:off x="6399213" y="2362200"/>
            <a:ext cx="2516187" cy="2590800"/>
          </a:xfrm>
          <a:prstGeom prst="rect">
            <a:avLst/>
          </a:prstGeom>
          <a:noFill/>
          <a:ln w="9525">
            <a:noFill/>
            <a:miter lim="800000"/>
            <a:headEnd/>
            <a:tailEnd/>
          </a:ln>
        </p:spPr>
      </p:pic>
      <p:sp>
        <p:nvSpPr>
          <p:cNvPr id="12292" name="Text Box 2"/>
          <p:cNvSpPr txBox="1">
            <a:spLocks noChangeArrowheads="1"/>
          </p:cNvSpPr>
          <p:nvPr/>
        </p:nvSpPr>
        <p:spPr bwMode="auto">
          <a:xfrm>
            <a:off x="304800" y="1524000"/>
            <a:ext cx="6096000" cy="5016758"/>
          </a:xfrm>
          <a:prstGeom prst="rect">
            <a:avLst/>
          </a:prstGeom>
          <a:noFill/>
          <a:ln w="9525">
            <a:noFill/>
            <a:miter lim="800000"/>
            <a:headEnd/>
            <a:tailEnd/>
          </a:ln>
        </p:spPr>
        <p:txBody>
          <a:bodyPr wrap="square">
            <a:spAutoFit/>
          </a:bodyPr>
          <a:lstStyle/>
          <a:p>
            <a:pPr>
              <a:buFont typeface="Arial" charset="0"/>
              <a:buChar char="•"/>
            </a:pPr>
            <a:r>
              <a:rPr lang="en-US" dirty="0"/>
              <a:t>Men wearing ski masks smashed cases inside the Ben Bridge store at Montclair Plaza and grabbed 30 Rolex watches while holding employees and customers at </a:t>
            </a:r>
            <a:r>
              <a:rPr lang="en-US" dirty="0" smtClean="0"/>
              <a:t>gunpoint</a:t>
            </a:r>
            <a:endParaRPr lang="en-US" dirty="0"/>
          </a:p>
          <a:p>
            <a:pPr>
              <a:buFont typeface="Arial" charset="0"/>
              <a:buChar char="•"/>
            </a:pPr>
            <a:r>
              <a:rPr lang="en-US" dirty="0"/>
              <a:t>Police officers worked with law enforcement in Henderson, Nev., after discovering two similar heists occurred there</a:t>
            </a:r>
          </a:p>
          <a:p>
            <a:pPr>
              <a:buFont typeface="Arial" charset="0"/>
              <a:buChar char="•"/>
            </a:pPr>
            <a:r>
              <a:rPr lang="en-US" dirty="0"/>
              <a:t> Through </a:t>
            </a:r>
            <a:r>
              <a:rPr lang="en-US" dirty="0" smtClean="0"/>
              <a:t>Hemisphere, </a:t>
            </a:r>
            <a:r>
              <a:rPr lang="en-US" dirty="0"/>
              <a:t>detectives identified a new target number being used by the main </a:t>
            </a:r>
            <a:r>
              <a:rPr lang="en-US" dirty="0" smtClean="0"/>
              <a:t>suspect</a:t>
            </a:r>
            <a:endParaRPr lang="en-US" dirty="0"/>
          </a:p>
          <a:p>
            <a:pPr lvl="1">
              <a:buFont typeface="Arial" charset="0"/>
              <a:buChar char="•"/>
            </a:pPr>
            <a:r>
              <a:rPr lang="en-US" sz="1600" dirty="0"/>
              <a:t>Montclair PD quickly tracked the new target number and the suspect and six others were apprehended</a:t>
            </a:r>
          </a:p>
          <a:p>
            <a:pPr>
              <a:buFont typeface="Arial" charset="0"/>
              <a:buChar char="•"/>
            </a:pPr>
            <a:r>
              <a:rPr lang="en-US" dirty="0"/>
              <a:t>Seven people were arrested and officers seized two motorcycles and $180,000, believed to be bought with cash from the </a:t>
            </a:r>
            <a:r>
              <a:rPr lang="en-US" dirty="0" smtClean="0"/>
              <a:t>robberies</a:t>
            </a:r>
            <a:endParaRPr lang="en-US" dirty="0"/>
          </a:p>
          <a:p>
            <a:pPr>
              <a:buFont typeface="Arial" charset="0"/>
              <a:buChar char="•"/>
            </a:pPr>
            <a:r>
              <a:rPr lang="en-US" dirty="0"/>
              <a:t>They also found evidence that they were planning to rob the Glendale Galleria that day and another jewelry store in San Francisco </a:t>
            </a:r>
            <a:r>
              <a:rPr lang="en-US" dirty="0" smtClean="0"/>
              <a:t>later</a:t>
            </a:r>
            <a:endParaRPr lang="en-US" dirty="0"/>
          </a:p>
          <a:p>
            <a:pPr>
              <a:buFont typeface="Arial" charset="0"/>
              <a:buChar char="•"/>
            </a:pPr>
            <a:endParaRPr lang="en-US" dirty="0"/>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Box 2"/>
          <p:cNvSpPr txBox="1">
            <a:spLocks noChangeArrowheads="1"/>
          </p:cNvSpPr>
          <p:nvPr/>
        </p:nvSpPr>
        <p:spPr bwMode="auto">
          <a:xfrm>
            <a:off x="1447800" y="457200"/>
            <a:ext cx="6096000" cy="830997"/>
          </a:xfrm>
          <a:prstGeom prst="rect">
            <a:avLst/>
          </a:prstGeom>
          <a:noFill/>
          <a:ln w="9525">
            <a:noFill/>
            <a:miter lim="800000"/>
            <a:headEnd/>
            <a:tailEnd/>
          </a:ln>
        </p:spPr>
        <p:txBody>
          <a:bodyPr>
            <a:spAutoFit/>
          </a:bodyPr>
          <a:lstStyle/>
          <a:p>
            <a:pPr algn="ctr"/>
            <a:r>
              <a:rPr lang="en-US" sz="2400" b="1" dirty="0">
                <a:solidFill>
                  <a:srgbClr val="800000"/>
                </a:solidFill>
              </a:rPr>
              <a:t>Redondo Beach PD-Los </a:t>
            </a:r>
            <a:r>
              <a:rPr lang="en-US" sz="2400" b="1" dirty="0" smtClean="0">
                <a:solidFill>
                  <a:srgbClr val="800000"/>
                </a:solidFill>
              </a:rPr>
              <a:t>Angeles</a:t>
            </a:r>
          </a:p>
          <a:p>
            <a:pPr algn="ctr"/>
            <a:r>
              <a:rPr lang="en-US" sz="2400" b="1" dirty="0" smtClean="0">
                <a:solidFill>
                  <a:srgbClr val="800000"/>
                </a:solidFill>
              </a:rPr>
              <a:t>2012</a:t>
            </a:r>
            <a:endParaRPr lang="en-US" sz="2400" b="1" dirty="0">
              <a:solidFill>
                <a:srgbClr val="800000"/>
              </a:solidFill>
            </a:endParaRPr>
          </a:p>
        </p:txBody>
      </p:sp>
      <p:sp>
        <p:nvSpPr>
          <p:cNvPr id="13315" name="Text Box 2"/>
          <p:cNvSpPr txBox="1">
            <a:spLocks noChangeArrowheads="1"/>
          </p:cNvSpPr>
          <p:nvPr/>
        </p:nvSpPr>
        <p:spPr bwMode="auto">
          <a:xfrm>
            <a:off x="304800" y="2209800"/>
            <a:ext cx="5943600" cy="2246769"/>
          </a:xfrm>
          <a:prstGeom prst="rect">
            <a:avLst/>
          </a:prstGeom>
          <a:noFill/>
          <a:ln w="9525">
            <a:noFill/>
            <a:miter lim="800000"/>
            <a:headEnd/>
            <a:tailEnd/>
          </a:ln>
        </p:spPr>
        <p:txBody>
          <a:bodyPr>
            <a:spAutoFit/>
          </a:bodyPr>
          <a:lstStyle/>
          <a:p>
            <a:pPr>
              <a:buFont typeface="Arial" charset="0"/>
              <a:buChar char="•"/>
            </a:pPr>
            <a:r>
              <a:rPr lang="en-US" sz="2000" dirty="0"/>
              <a:t>A warrant was issued for Rene </a:t>
            </a:r>
            <a:r>
              <a:rPr lang="en-US" sz="2000" dirty="0" err="1"/>
              <a:t>Avina's</a:t>
            </a:r>
            <a:r>
              <a:rPr lang="en-US" sz="2000" dirty="0"/>
              <a:t> arrest Monday after authorities identified him as a second man wanted in connection with the June 2 death of 49-year-old bar bouncer </a:t>
            </a:r>
            <a:r>
              <a:rPr lang="en-US" sz="2000" dirty="0" err="1"/>
              <a:t>Terie</a:t>
            </a:r>
            <a:r>
              <a:rPr lang="en-US" sz="2000" dirty="0"/>
              <a:t> </a:t>
            </a:r>
            <a:r>
              <a:rPr lang="en-US" sz="2000" dirty="0" err="1" smtClean="0"/>
              <a:t>Colecchi</a:t>
            </a:r>
            <a:endParaRPr lang="en-US" sz="2000" dirty="0"/>
          </a:p>
          <a:p>
            <a:pPr>
              <a:buFont typeface="Arial" charset="0"/>
              <a:buChar char="•"/>
            </a:pPr>
            <a:r>
              <a:rPr lang="en-US" sz="2000" dirty="0"/>
              <a:t>Through Hemisphere detectives identified a target number being used by the main </a:t>
            </a:r>
            <a:r>
              <a:rPr lang="en-US" sz="2000" dirty="0" smtClean="0"/>
              <a:t>suspect</a:t>
            </a:r>
            <a:endParaRPr lang="en-US" sz="2000" dirty="0"/>
          </a:p>
          <a:p>
            <a:pPr>
              <a:buFont typeface="Arial" charset="0"/>
              <a:buChar char="•"/>
            </a:pPr>
            <a:r>
              <a:rPr lang="en-US" sz="2000" dirty="0"/>
              <a:t>He was arrested on suspicion of murder</a:t>
            </a:r>
          </a:p>
        </p:txBody>
      </p:sp>
      <p:pic>
        <p:nvPicPr>
          <p:cNvPr id="13316" name="Picture 2" descr="Avina, Rene Anthony"/>
          <p:cNvPicPr>
            <a:picLocks noChangeAspect="1" noChangeArrowheads="1"/>
          </p:cNvPicPr>
          <p:nvPr/>
        </p:nvPicPr>
        <p:blipFill>
          <a:blip r:embed="rId3" cstate="print"/>
          <a:srcRect/>
          <a:stretch>
            <a:fillRect/>
          </a:stretch>
        </p:blipFill>
        <p:spPr bwMode="auto">
          <a:xfrm>
            <a:off x="6324600" y="1905000"/>
            <a:ext cx="2498725" cy="31242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 Box 2"/>
          <p:cNvSpPr txBox="1">
            <a:spLocks noChangeArrowheads="1"/>
          </p:cNvSpPr>
          <p:nvPr/>
        </p:nvSpPr>
        <p:spPr bwMode="auto">
          <a:xfrm>
            <a:off x="1447800" y="457200"/>
            <a:ext cx="6096000" cy="830997"/>
          </a:xfrm>
          <a:prstGeom prst="rect">
            <a:avLst/>
          </a:prstGeom>
          <a:noFill/>
          <a:ln w="9525">
            <a:noFill/>
            <a:miter lim="800000"/>
            <a:headEnd/>
            <a:tailEnd/>
          </a:ln>
        </p:spPr>
        <p:txBody>
          <a:bodyPr>
            <a:spAutoFit/>
          </a:bodyPr>
          <a:lstStyle/>
          <a:p>
            <a:pPr algn="ctr"/>
            <a:r>
              <a:rPr lang="en-US" sz="2400" b="1" dirty="0">
                <a:solidFill>
                  <a:srgbClr val="800000"/>
                </a:solidFill>
              </a:rPr>
              <a:t>DEA- Los Angeles/South </a:t>
            </a:r>
            <a:r>
              <a:rPr lang="en-US" sz="2400" b="1" dirty="0" smtClean="0">
                <a:solidFill>
                  <a:srgbClr val="800000"/>
                </a:solidFill>
              </a:rPr>
              <a:t>Carolina</a:t>
            </a:r>
          </a:p>
          <a:p>
            <a:pPr algn="ctr"/>
            <a:r>
              <a:rPr lang="en-US" sz="2400" b="1" dirty="0" smtClean="0">
                <a:solidFill>
                  <a:srgbClr val="800000"/>
                </a:solidFill>
              </a:rPr>
              <a:t>Feb 2013</a:t>
            </a:r>
            <a:endParaRPr lang="en-US" sz="2400" b="1" dirty="0">
              <a:solidFill>
                <a:srgbClr val="800000"/>
              </a:solidFill>
            </a:endParaRPr>
          </a:p>
        </p:txBody>
      </p:sp>
      <p:sp>
        <p:nvSpPr>
          <p:cNvPr id="16388" name="Text Box 2"/>
          <p:cNvSpPr txBox="1">
            <a:spLocks noChangeArrowheads="1"/>
          </p:cNvSpPr>
          <p:nvPr/>
        </p:nvSpPr>
        <p:spPr bwMode="auto">
          <a:xfrm>
            <a:off x="304800" y="1524000"/>
            <a:ext cx="4953000" cy="5001369"/>
          </a:xfrm>
          <a:prstGeom prst="rect">
            <a:avLst/>
          </a:prstGeom>
          <a:noFill/>
          <a:ln w="9525">
            <a:noFill/>
            <a:miter lim="800000"/>
            <a:headEnd/>
            <a:tailEnd/>
          </a:ln>
        </p:spPr>
        <p:txBody>
          <a:bodyPr wrap="square">
            <a:spAutoFit/>
          </a:bodyPr>
          <a:lstStyle/>
          <a:p>
            <a:pPr>
              <a:buFontTx/>
              <a:buChar char="•"/>
            </a:pPr>
            <a:r>
              <a:rPr lang="en-US" sz="1600" dirty="0"/>
              <a:t>Melissa Ann Griggs made repeated bomb threats to hospitals, schools, banks and county offices in South Carolina</a:t>
            </a:r>
          </a:p>
          <a:p>
            <a:pPr>
              <a:buFontTx/>
              <a:buChar char="•"/>
            </a:pPr>
            <a:r>
              <a:rPr lang="en-US" sz="1600" dirty="0"/>
              <a:t>The local authorities were having great difficulty finding the number being used and reached out for federal assistance  </a:t>
            </a:r>
          </a:p>
          <a:p>
            <a:pPr>
              <a:buFontTx/>
              <a:buChar char="•"/>
            </a:pPr>
            <a:r>
              <a:rPr lang="en-US" sz="1600" dirty="0"/>
              <a:t>One of the numbers presented on the caller id was the cell phone number of a local drug trafficker</a:t>
            </a:r>
          </a:p>
          <a:p>
            <a:pPr lvl="1">
              <a:buFontTx/>
              <a:buChar char="•"/>
            </a:pPr>
            <a:r>
              <a:rPr lang="en-US" sz="1600" dirty="0"/>
              <a:t>Analysis of subpoenaed toll records indicated this phone was not making the calls. </a:t>
            </a:r>
          </a:p>
          <a:p>
            <a:pPr>
              <a:buFontTx/>
              <a:buChar char="•"/>
            </a:pPr>
            <a:r>
              <a:rPr lang="en-US" sz="1600" dirty="0"/>
              <a:t>Hemisphere toll record analysis of the threatened businesses showed the calls were coming from a Verizon Wireless customer</a:t>
            </a:r>
          </a:p>
          <a:p>
            <a:pPr lvl="1">
              <a:buFontTx/>
              <a:buChar char="•"/>
            </a:pPr>
            <a:r>
              <a:rPr lang="en-US" sz="1600" dirty="0"/>
              <a:t>With this knowledge, calls to destination searches were requested of Verizon Wireless revealing the actual number making the calls.</a:t>
            </a:r>
          </a:p>
          <a:p>
            <a:pPr>
              <a:buFontTx/>
              <a:buChar char="•"/>
            </a:pPr>
            <a:r>
              <a:rPr lang="en-US" sz="1600" dirty="0"/>
              <a:t>She was arrested Feb. 14 at the </a:t>
            </a:r>
            <a:r>
              <a:rPr lang="en-US" sz="1600" dirty="0" err="1"/>
              <a:t>Walmart</a:t>
            </a:r>
            <a:r>
              <a:rPr lang="en-US" sz="1600" dirty="0"/>
              <a:t> in Seneca on a trespassing charge, and charged with 30 counts of making bombing threats</a:t>
            </a:r>
          </a:p>
          <a:p>
            <a:pPr>
              <a:buFontTx/>
              <a:buChar char="•"/>
            </a:pPr>
            <a:endParaRPr lang="en-US" sz="1500" dirty="0"/>
          </a:p>
        </p:txBody>
      </p:sp>
      <p:pic>
        <p:nvPicPr>
          <p:cNvPr id="16389" name="Picture 2" descr="Melissa Ann Griggs&#10;"/>
          <p:cNvPicPr>
            <a:picLocks noChangeAspect="1" noChangeArrowheads="1"/>
          </p:cNvPicPr>
          <p:nvPr/>
        </p:nvPicPr>
        <p:blipFill>
          <a:blip r:embed="rId3" cstate="print"/>
          <a:srcRect/>
          <a:stretch>
            <a:fillRect/>
          </a:stretch>
        </p:blipFill>
        <p:spPr bwMode="auto">
          <a:xfrm>
            <a:off x="6172200" y="1676400"/>
            <a:ext cx="2476500" cy="38957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 Box 2"/>
          <p:cNvSpPr txBox="1">
            <a:spLocks noChangeArrowheads="1"/>
          </p:cNvSpPr>
          <p:nvPr/>
        </p:nvSpPr>
        <p:spPr bwMode="auto">
          <a:xfrm>
            <a:off x="1447800" y="457200"/>
            <a:ext cx="6096000" cy="830997"/>
          </a:xfrm>
          <a:prstGeom prst="rect">
            <a:avLst/>
          </a:prstGeom>
          <a:noFill/>
          <a:ln w="9525">
            <a:noFill/>
            <a:miter lim="800000"/>
            <a:headEnd/>
            <a:tailEnd/>
          </a:ln>
        </p:spPr>
        <p:txBody>
          <a:bodyPr>
            <a:spAutoFit/>
          </a:bodyPr>
          <a:lstStyle/>
          <a:p>
            <a:pPr algn="ctr"/>
            <a:r>
              <a:rPr lang="en-US" sz="2400" b="1" dirty="0">
                <a:solidFill>
                  <a:srgbClr val="800000"/>
                </a:solidFill>
              </a:rPr>
              <a:t>DEA- </a:t>
            </a:r>
            <a:r>
              <a:rPr lang="en-US" sz="2400" b="1" dirty="0" smtClean="0">
                <a:solidFill>
                  <a:srgbClr val="800000"/>
                </a:solidFill>
              </a:rPr>
              <a:t>Arizona</a:t>
            </a:r>
          </a:p>
          <a:p>
            <a:pPr algn="ctr"/>
            <a:r>
              <a:rPr lang="en-US" sz="2400" b="1" dirty="0" smtClean="0">
                <a:solidFill>
                  <a:srgbClr val="800000"/>
                </a:solidFill>
              </a:rPr>
              <a:t>2013</a:t>
            </a:r>
            <a:endParaRPr lang="en-US" sz="2400" b="1" dirty="0">
              <a:solidFill>
                <a:srgbClr val="800000"/>
              </a:solidFill>
            </a:endParaRPr>
          </a:p>
        </p:txBody>
      </p:sp>
      <p:sp>
        <p:nvSpPr>
          <p:cNvPr id="15364" name="Text Box 2"/>
          <p:cNvSpPr txBox="1">
            <a:spLocks noChangeArrowheads="1"/>
          </p:cNvSpPr>
          <p:nvPr/>
        </p:nvSpPr>
        <p:spPr bwMode="auto">
          <a:xfrm>
            <a:off x="304800" y="1524000"/>
            <a:ext cx="4953000" cy="4524315"/>
          </a:xfrm>
          <a:prstGeom prst="rect">
            <a:avLst/>
          </a:prstGeom>
          <a:noFill/>
          <a:ln w="9525">
            <a:noFill/>
            <a:miter lim="800000"/>
            <a:headEnd/>
            <a:tailEnd/>
          </a:ln>
        </p:spPr>
        <p:txBody>
          <a:bodyPr>
            <a:spAutoFit/>
          </a:bodyPr>
          <a:lstStyle/>
          <a:p>
            <a:pPr>
              <a:buFontTx/>
              <a:buChar char="•"/>
            </a:pPr>
            <a:r>
              <a:rPr lang="en-US" dirty="0"/>
              <a:t>Numerous dropped phone searches were conducted over the course of a continuous investigation with multiple replacement phones </a:t>
            </a:r>
            <a:r>
              <a:rPr lang="en-US" dirty="0" smtClean="0"/>
              <a:t>identified</a:t>
            </a:r>
          </a:p>
          <a:p>
            <a:pPr>
              <a:buFontTx/>
              <a:buChar char="•"/>
            </a:pPr>
            <a:r>
              <a:rPr lang="en-US" dirty="0" smtClean="0"/>
              <a:t>Multiple Mexican phones roaming in the U.S. were identified</a:t>
            </a:r>
            <a:endParaRPr lang="en-US" dirty="0"/>
          </a:p>
          <a:p>
            <a:pPr>
              <a:buFontTx/>
              <a:buChar char="•"/>
            </a:pPr>
            <a:r>
              <a:rPr lang="en-US" dirty="0"/>
              <a:t>Since early 2012 the investigation has yielded the following seizures</a:t>
            </a:r>
          </a:p>
          <a:p>
            <a:pPr lvl="1">
              <a:buFontTx/>
              <a:buChar char="•"/>
            </a:pPr>
            <a:r>
              <a:rPr lang="en-US" dirty="0"/>
              <a:t>100lbs of meth</a:t>
            </a:r>
          </a:p>
          <a:p>
            <a:pPr lvl="1">
              <a:buFontTx/>
              <a:buChar char="•"/>
            </a:pPr>
            <a:r>
              <a:rPr lang="en-US" dirty="0"/>
              <a:t>225 lbs of hashish</a:t>
            </a:r>
          </a:p>
          <a:p>
            <a:pPr lvl="1">
              <a:buFontTx/>
              <a:buChar char="•"/>
            </a:pPr>
            <a:r>
              <a:rPr lang="en-US" dirty="0"/>
              <a:t>9kg of cocaine</a:t>
            </a:r>
          </a:p>
          <a:p>
            <a:pPr lvl="1">
              <a:buFontTx/>
              <a:buChar char="•"/>
            </a:pPr>
            <a:r>
              <a:rPr lang="en-US" dirty="0"/>
              <a:t>$190,000</a:t>
            </a:r>
          </a:p>
          <a:p>
            <a:pPr lvl="1">
              <a:buFontTx/>
              <a:buChar char="•"/>
            </a:pPr>
            <a:r>
              <a:rPr lang="en-US" dirty="0"/>
              <a:t>5 assault rifles</a:t>
            </a:r>
          </a:p>
          <a:p>
            <a:pPr lvl="1">
              <a:buFontTx/>
              <a:buChar char="•"/>
            </a:pPr>
            <a:r>
              <a:rPr lang="en-US" dirty="0"/>
              <a:t>Bullet proof vest</a:t>
            </a:r>
          </a:p>
          <a:p>
            <a:pPr>
              <a:buFontTx/>
              <a:buChar char="•"/>
            </a:pPr>
            <a:r>
              <a:rPr lang="en-US" dirty="0"/>
              <a:t>Investigation is ongoing with more seizures expected</a:t>
            </a:r>
          </a:p>
        </p:txBody>
      </p:sp>
      <p:pic>
        <p:nvPicPr>
          <p:cNvPr id="15365" name="Picture 2" descr="http://www.kleantreatmentcenter.com/wp-content/uploads/2012/08/Crystal-Meth.jpeg"/>
          <p:cNvPicPr>
            <a:picLocks noChangeAspect="1" noChangeArrowheads="1"/>
          </p:cNvPicPr>
          <p:nvPr/>
        </p:nvPicPr>
        <p:blipFill>
          <a:blip r:embed="rId3" cstate="print"/>
          <a:srcRect/>
          <a:stretch>
            <a:fillRect/>
          </a:stretch>
        </p:blipFill>
        <p:spPr bwMode="auto">
          <a:xfrm>
            <a:off x="5410200" y="2057400"/>
            <a:ext cx="3286125" cy="2465388"/>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 Box 2"/>
          <p:cNvSpPr txBox="1">
            <a:spLocks noChangeArrowheads="1"/>
          </p:cNvSpPr>
          <p:nvPr/>
        </p:nvSpPr>
        <p:spPr bwMode="auto">
          <a:xfrm>
            <a:off x="1447800" y="457200"/>
            <a:ext cx="6096000" cy="830263"/>
          </a:xfrm>
          <a:prstGeom prst="rect">
            <a:avLst/>
          </a:prstGeom>
          <a:noFill/>
          <a:ln w="9525">
            <a:noFill/>
            <a:miter lim="800000"/>
            <a:headEnd/>
            <a:tailEnd/>
          </a:ln>
        </p:spPr>
        <p:txBody>
          <a:bodyPr>
            <a:spAutoFit/>
          </a:bodyPr>
          <a:lstStyle/>
          <a:p>
            <a:pPr algn="ctr"/>
            <a:r>
              <a:rPr lang="en-US" sz="2400" b="1">
                <a:solidFill>
                  <a:srgbClr val="800000"/>
                </a:solidFill>
              </a:rPr>
              <a:t>NCIS- San Diego</a:t>
            </a:r>
          </a:p>
          <a:p>
            <a:pPr algn="ctr"/>
            <a:r>
              <a:rPr lang="en-US" sz="2400" b="1">
                <a:solidFill>
                  <a:srgbClr val="800000"/>
                </a:solidFill>
              </a:rPr>
              <a:t>March 2013</a:t>
            </a:r>
          </a:p>
        </p:txBody>
      </p:sp>
      <p:sp>
        <p:nvSpPr>
          <p:cNvPr id="16388" name="Text Box 2"/>
          <p:cNvSpPr txBox="1">
            <a:spLocks noChangeArrowheads="1"/>
          </p:cNvSpPr>
          <p:nvPr/>
        </p:nvSpPr>
        <p:spPr bwMode="auto">
          <a:xfrm>
            <a:off x="304800" y="1798637"/>
            <a:ext cx="4953000" cy="4754563"/>
          </a:xfrm>
          <a:prstGeom prst="rect">
            <a:avLst/>
          </a:prstGeom>
          <a:noFill/>
          <a:ln w="9525">
            <a:noFill/>
            <a:miter lim="800000"/>
            <a:headEnd/>
            <a:tailEnd/>
          </a:ln>
        </p:spPr>
        <p:txBody>
          <a:bodyPr>
            <a:spAutoFit/>
          </a:bodyPr>
          <a:lstStyle/>
          <a:p>
            <a:pPr>
              <a:buFontTx/>
              <a:buChar char="•"/>
            </a:pPr>
            <a:r>
              <a:rPr lang="en-US" sz="1600" dirty="0"/>
              <a:t>Kennard Walters, allegedly impersonating a 2 Star General, was asked to show an identification card at Naval Base San Diego</a:t>
            </a:r>
          </a:p>
          <a:p>
            <a:pPr lvl="1">
              <a:buFontTx/>
              <a:buChar char="•"/>
            </a:pPr>
            <a:r>
              <a:rPr lang="en-US" sz="1600" dirty="0"/>
              <a:t>He stated he left the card in his vehicle and drove off </a:t>
            </a:r>
          </a:p>
          <a:p>
            <a:pPr>
              <a:buFontTx/>
              <a:buChar char="•"/>
            </a:pPr>
            <a:r>
              <a:rPr lang="en-US" sz="1600" dirty="0"/>
              <a:t>Walters physically assaulted and subsequently ran over a Naval Criminal Intelligence Service Special Agent and fled the base</a:t>
            </a:r>
          </a:p>
          <a:p>
            <a:pPr>
              <a:buFontTx/>
              <a:buChar char="•"/>
            </a:pPr>
            <a:r>
              <a:rPr lang="en-US" sz="1600" dirty="0"/>
              <a:t>After the initial incident  the suspect changed his phone number and drove to northern </a:t>
            </a:r>
            <a:r>
              <a:rPr lang="en-US" sz="1600" dirty="0" smtClean="0"/>
              <a:t>California</a:t>
            </a:r>
            <a:endParaRPr lang="en-US" sz="1600" dirty="0"/>
          </a:p>
          <a:p>
            <a:pPr>
              <a:buFontTx/>
              <a:buChar char="•"/>
            </a:pPr>
            <a:r>
              <a:rPr lang="en-US" sz="1600" dirty="0"/>
              <a:t>After a return to the Los Angeles area, he then drove to Tehama County in Northern California where he was apprehended </a:t>
            </a:r>
          </a:p>
          <a:p>
            <a:pPr>
              <a:buFontTx/>
              <a:buChar char="•"/>
            </a:pPr>
            <a:r>
              <a:rPr lang="en-US" sz="1600" dirty="0"/>
              <a:t>Hemisphere was able determine his new telephone number, and provide cell site data leading to his arrest</a:t>
            </a:r>
          </a:p>
          <a:p>
            <a:pPr>
              <a:buFontTx/>
              <a:buChar char="•"/>
            </a:pPr>
            <a:endParaRPr lang="en-US" sz="1600" dirty="0"/>
          </a:p>
          <a:p>
            <a:pPr>
              <a:buFontTx/>
              <a:buChar char="•"/>
            </a:pPr>
            <a:endParaRPr lang="en-US" sz="1600" dirty="0"/>
          </a:p>
          <a:p>
            <a:pPr>
              <a:buFontTx/>
              <a:buChar char="•"/>
            </a:pPr>
            <a:endParaRPr lang="en-US" sz="1500" dirty="0"/>
          </a:p>
        </p:txBody>
      </p:sp>
      <p:pic>
        <p:nvPicPr>
          <p:cNvPr id="16389" name="Picture 4" descr="http://california.arrests.org/mugs/Tehama/1303260294.jpg"/>
          <p:cNvPicPr>
            <a:picLocks noChangeAspect="1" noChangeArrowheads="1"/>
          </p:cNvPicPr>
          <p:nvPr/>
        </p:nvPicPr>
        <p:blipFill>
          <a:blip r:embed="rId3" cstate="print"/>
          <a:srcRect/>
          <a:stretch>
            <a:fillRect/>
          </a:stretch>
        </p:blipFill>
        <p:spPr bwMode="auto">
          <a:xfrm>
            <a:off x="6172200" y="1828800"/>
            <a:ext cx="2286000" cy="32385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ctrTitle"/>
          </p:nvPr>
        </p:nvSpPr>
        <p:spPr/>
        <p:txBody>
          <a:bodyPr/>
          <a:lstStyle/>
          <a:p>
            <a:pPr eaLnBrk="1" hangingPunct="1"/>
            <a:endParaRPr lang="en-US" smtClean="0"/>
          </a:p>
        </p:txBody>
      </p:sp>
      <p:sp>
        <p:nvSpPr>
          <p:cNvPr id="18435" name="Rectangle 3"/>
          <p:cNvSpPr>
            <a:spLocks noGrp="1" noChangeArrowheads="1"/>
          </p:cNvSpPr>
          <p:nvPr>
            <p:ph type="subTitle" idx="1"/>
          </p:nvPr>
        </p:nvSpPr>
        <p:spPr/>
        <p:txBody>
          <a:bodyPr/>
          <a:lstStyle/>
          <a:p>
            <a:pPr eaLnBrk="1" hangingPunct="1"/>
            <a:endParaRPr lang="en-US" smtClean="0"/>
          </a:p>
        </p:txBody>
      </p:sp>
      <p:pic>
        <p:nvPicPr>
          <p:cNvPr id="18436" name="Picture 4" descr="PPT-2-COMP"/>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18437" name="Rectangle 5"/>
          <p:cNvSpPr>
            <a:spLocks noChangeArrowheads="1"/>
          </p:cNvSpPr>
          <p:nvPr/>
        </p:nvSpPr>
        <p:spPr bwMode="auto">
          <a:xfrm>
            <a:off x="0" y="2774950"/>
            <a:ext cx="2971800" cy="523875"/>
          </a:xfrm>
          <a:prstGeom prst="rect">
            <a:avLst/>
          </a:prstGeom>
          <a:noFill/>
          <a:ln w="9525">
            <a:noFill/>
            <a:miter lim="800000"/>
            <a:headEnd/>
            <a:tailEnd/>
          </a:ln>
        </p:spPr>
        <p:txBody>
          <a:bodyPr>
            <a:spAutoFit/>
          </a:bodyPr>
          <a:lstStyle/>
          <a:p>
            <a:pPr algn="ctr"/>
            <a:r>
              <a:rPr lang="en-US" sz="2800" b="1"/>
              <a:t>Questions?</a:t>
            </a: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Rockwell"/>
        <a:ea typeface=""/>
        <a:cs typeface=""/>
      </a:majorFont>
      <a:minorFont>
        <a:latin typeface="Rockwel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DEA Hemisphere Summary Final">
  <a:themeElements>
    <a:clrScheme name="DEA Hemisphere Summary Final 13">
      <a:dk1>
        <a:srgbClr val="000000"/>
      </a:dk1>
      <a:lt1>
        <a:srgbClr val="FFFFFF"/>
      </a:lt1>
      <a:dk2>
        <a:srgbClr val="000000"/>
      </a:dk2>
      <a:lt2>
        <a:srgbClr val="808080"/>
      </a:lt2>
      <a:accent1>
        <a:srgbClr val="CC0000"/>
      </a:accent1>
      <a:accent2>
        <a:srgbClr val="333399"/>
      </a:accent2>
      <a:accent3>
        <a:srgbClr val="FFFFFF"/>
      </a:accent3>
      <a:accent4>
        <a:srgbClr val="000000"/>
      </a:accent4>
      <a:accent5>
        <a:srgbClr val="E2AAAA"/>
      </a:accent5>
      <a:accent6>
        <a:srgbClr val="2D2D8A"/>
      </a:accent6>
      <a:hlink>
        <a:srgbClr val="009999"/>
      </a:hlink>
      <a:folHlink>
        <a:srgbClr val="99CC00"/>
      </a:folHlink>
    </a:clrScheme>
    <a:fontScheme name="DEA Hemisphere Summary Final">
      <a:majorFont>
        <a:latin typeface="Book Antiqua"/>
        <a:ea typeface=""/>
        <a:cs typeface=""/>
      </a:majorFont>
      <a:minorFont>
        <a:latin typeface="Book Antiqu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87425" rtl="0" eaLnBrk="1" fontAlgn="base" latinLnBrk="0" hangingPunct="1">
          <a:lnSpc>
            <a:spcPct val="100000"/>
          </a:lnSpc>
          <a:spcBef>
            <a:spcPct val="0"/>
          </a:spcBef>
          <a:spcAft>
            <a:spcPct val="0"/>
          </a:spcAft>
          <a:buClrTx/>
          <a:buSzTx/>
          <a:buFontTx/>
          <a:buNone/>
          <a:tabLst/>
          <a:defRPr kumimoji="0" lang="en-US" sz="2000" b="0" i="0" u="none" strike="noStrike" cap="none" normalizeH="0" baseline="-2500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87425" rtl="0" eaLnBrk="1" fontAlgn="base" latinLnBrk="0" hangingPunct="1">
          <a:lnSpc>
            <a:spcPct val="100000"/>
          </a:lnSpc>
          <a:spcBef>
            <a:spcPct val="0"/>
          </a:spcBef>
          <a:spcAft>
            <a:spcPct val="0"/>
          </a:spcAft>
          <a:buClrTx/>
          <a:buSzTx/>
          <a:buFontTx/>
          <a:buNone/>
          <a:tabLst/>
          <a:defRPr kumimoji="0" lang="en-US" sz="2000" b="0" i="0" u="none" strike="noStrike" cap="none" normalizeH="0" baseline="-25000" smtClean="0">
            <a:ln>
              <a:noFill/>
            </a:ln>
            <a:solidFill>
              <a:schemeClr val="tx1"/>
            </a:solidFill>
            <a:effectLst/>
            <a:latin typeface="Arial" charset="0"/>
          </a:defRPr>
        </a:defPPr>
      </a:lstStyle>
    </a:lnDef>
  </a:objectDefaults>
  <a:extraClrSchemeLst>
    <a:extraClrScheme>
      <a:clrScheme name="DEA Hemisphere Summary Fina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A Hemisphere Summary Final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A Hemisphere Summary Final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A Hemisphere Summary Final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A Hemisphere Summary Final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A Hemisphere Summary Final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A Hemisphere Summary Final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A Hemisphere Summary Final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A Hemisphere Summary Final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A Hemisphere Summary Final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A Hemisphere Summary Final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A Hemisphere Summary Final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A Hemisphere Summary Final 13">
        <a:dk1>
          <a:srgbClr val="000000"/>
        </a:dk1>
        <a:lt1>
          <a:srgbClr val="FFFFFF"/>
        </a:lt1>
        <a:dk2>
          <a:srgbClr val="000000"/>
        </a:dk2>
        <a:lt2>
          <a:srgbClr val="808080"/>
        </a:lt2>
        <a:accent1>
          <a:srgbClr val="CC0000"/>
        </a:accent1>
        <a:accent2>
          <a:srgbClr val="333399"/>
        </a:accent2>
        <a:accent3>
          <a:srgbClr val="FFFFFF"/>
        </a:accent3>
        <a:accent4>
          <a:srgbClr val="000000"/>
        </a:accent4>
        <a:accent5>
          <a:srgbClr val="E2AAAA"/>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Edge</Template>
  <TotalTime>5832</TotalTime>
  <Words>1693</Words>
  <Application>Microsoft Office PowerPoint</Application>
  <PresentationFormat>On-screen Show (4:3)</PresentationFormat>
  <Paragraphs>153</Paragraphs>
  <Slides>27</Slides>
  <Notes>19</Notes>
  <HiddenSlides>8</HiddenSlides>
  <MMClips>0</MMClips>
  <ScaleCrop>false</ScaleCrop>
  <HeadingPairs>
    <vt:vector size="6" baseType="variant">
      <vt:variant>
        <vt:lpstr>Theme</vt:lpstr>
      </vt:variant>
      <vt:variant>
        <vt:i4>2</vt:i4>
      </vt:variant>
      <vt:variant>
        <vt:lpstr>Embedded OLE Servers</vt:lpstr>
      </vt:variant>
      <vt:variant>
        <vt:i4>1</vt:i4>
      </vt:variant>
      <vt:variant>
        <vt:lpstr>Slide Titles</vt:lpstr>
      </vt:variant>
      <vt:variant>
        <vt:i4>27</vt:i4>
      </vt:variant>
    </vt:vector>
  </HeadingPairs>
  <TitlesOfParts>
    <vt:vector size="30" baseType="lpstr">
      <vt:lpstr>Edge</vt:lpstr>
      <vt:lpstr>DEA Hemisphere Summary Final</vt:lpstr>
      <vt:lpstr>Worksheet</vt:lpstr>
      <vt:lpstr>PowerPoint Presentation</vt:lpstr>
      <vt:lpstr>Hemisphere Summary</vt:lpstr>
      <vt:lpstr>Hemisphere Summary</vt:lpstr>
      <vt:lpstr>Facts and Figures</vt:lpstr>
      <vt:lpstr>Unique Project Features</vt:lpstr>
      <vt:lpstr>Advanced Results  Analysis  Searching For Dropped Phones</vt:lpstr>
      <vt:lpstr>Advanced Results  Analysis  Searching For Dropped Phones</vt:lpstr>
      <vt:lpstr>Protecting The Program</vt:lpstr>
      <vt:lpstr>Protecting The Program</vt:lpstr>
      <vt:lpstr>Protecting The Program</vt:lpstr>
      <vt:lpstr>Protecting The Program</vt:lpstr>
      <vt:lpstr>Protecting The Program</vt:lpstr>
      <vt:lpstr>What’s new with Hemisphere?</vt:lpstr>
      <vt:lpstr>Hemisphere 2012 Requests  </vt:lpstr>
      <vt:lpstr>Hemisphere Requests By HIDTA 2012-2013  </vt:lpstr>
      <vt:lpstr>Hemisphere Requests By Agency Northwest HIDTA 2012-2013  </vt:lpstr>
      <vt:lpstr>PowerPoint Presentation</vt:lpstr>
      <vt:lpstr>Hemisphere Drug Types   Northwest HIDTA 2012-2013 </vt:lpstr>
      <vt:lpstr>Hemisphere SUCCESS STORIES</vt:lpstr>
      <vt:lpstr>PowerPoint Presentation</vt:lpstr>
      <vt:lpstr>Hemisphere SUCCESS STORIES</vt:lpstr>
      <vt:lpstr>PowerPoint Presentation</vt:lpstr>
      <vt:lpstr>PowerPoint Presentation</vt:lpstr>
      <vt:lpstr>PowerPoint Presentation</vt:lpstr>
      <vt:lpstr>PowerPoint Presentation</vt:lpstr>
      <vt:lpstr>PowerPoint Presentation</vt:lpstr>
      <vt:lpstr>PowerPoint Presentation</vt:lpstr>
    </vt:vector>
  </TitlesOfParts>
  <Company>Home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Atlanta HIDTA Hemisphere Requests and Trends</dc:title>
  <dc:creator>Eva Laurio</dc:creator>
  <cp:lastModifiedBy>Mortimer Snerd</cp:lastModifiedBy>
  <cp:revision>455</cp:revision>
  <dcterms:created xsi:type="dcterms:W3CDTF">2008-08-24T17:21:40Z</dcterms:created>
  <dcterms:modified xsi:type="dcterms:W3CDTF">2013-09-30T20:19:40Z</dcterms:modified>
</cp:coreProperties>
</file>